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y="5143500" cx="9144000"/>
  <p:notesSz cx="6858000" cy="9144000"/>
  <p:embeddedFontLst>
    <p:embeddedFont>
      <p:font typeface="Roboto Black"/>
      <p:bold r:id="rId96"/>
      <p:boldItalic r:id="rId97"/>
    </p:embeddedFont>
    <p:embeddedFont>
      <p:font typeface="Roboto Medium"/>
      <p:regular r:id="rId98"/>
      <p:bold r:id="rId99"/>
      <p:italic r:id="rId100"/>
      <p:boldItalic r:id="rId101"/>
    </p:embeddedFont>
    <p:embeddedFont>
      <p:font typeface="Roboto"/>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88">
          <p15:clr>
            <a:srgbClr val="9AA0A6"/>
          </p15:clr>
        </p15:guide>
        <p15:guide id="4" pos="216">
          <p15:clr>
            <a:srgbClr val="9AA0A6"/>
          </p15:clr>
        </p15:guide>
        <p15:guide id="5" orient="horz" pos="10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7CA76CC-69FB-4416-82D7-2E60110DCB3B}">
  <a:tblStyle styleId="{C7CA76CC-69FB-4416-82D7-2E60110DCB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88"/>
        <p:guide pos="216"/>
        <p:guide pos="104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Roboto-boldItalic.fntdata"/><Relationship Id="rId104" Type="http://schemas.openxmlformats.org/officeDocument/2006/relationships/font" Target="fonts/Roboto-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font" Target="fonts/RobotoMedium-boldItalic.fntdata"/><Relationship Id="rId100" Type="http://schemas.openxmlformats.org/officeDocument/2006/relationships/font" Target="fonts/RobotoMedium-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RobotoBlack-boldItalic.fntdata"/><Relationship Id="rId96" Type="http://schemas.openxmlformats.org/officeDocument/2006/relationships/font" Target="fonts/RobotoBlack-bold.fntdata"/><Relationship Id="rId11" Type="http://schemas.openxmlformats.org/officeDocument/2006/relationships/slide" Target="slides/slide4.xml"/><Relationship Id="rId99" Type="http://schemas.openxmlformats.org/officeDocument/2006/relationships/font" Target="fonts/RobotoMedium-bold.fntdata"/><Relationship Id="rId10" Type="http://schemas.openxmlformats.org/officeDocument/2006/relationships/slide" Target="slides/slide3.xml"/><Relationship Id="rId98" Type="http://schemas.openxmlformats.org/officeDocument/2006/relationships/font" Target="fonts/RobotoMedium-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b7763d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b7763d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I am Mitusha Arya. A girl who has a name (GOT).</a:t>
            </a:r>
            <a:br>
              <a:rPr lang="en"/>
            </a:br>
            <a:r>
              <a:rPr lang="en"/>
              <a:t>I hold a degree in biomedical engineering, now I work primarily on NLP. Today I will be speaking about empowering health by meaningful conversations using dialogflow.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2c5e2de4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c5e2de4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375da4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375da4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2c5e2de4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2c5e2de4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by building engaging conversations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35dbee6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35dbee6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375da41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375da41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35dbee6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35dbee6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35dbee6f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35dbee6f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35dbee6f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35dbee6f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031936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031936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2c5e2de4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2c5e2de4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gives you an overview of the entire system built upon dialogflow.</a:t>
            </a:r>
            <a:br>
              <a:rPr lang="en"/>
            </a:br>
            <a:r>
              <a:rPr lang="en"/>
              <a:t>We build a unique trained model using the training data and language models by dialogflow. User queries are run across this uniquely trained model and an appropriate response is generated.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2b7763db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2b7763db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0319364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0319364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 is bot primarily focused on answering all your diabetes related questions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35dbee6f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35dbee6f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extracting intents out of user queries!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375da41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375da41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375da41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375da41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375da41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375da41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35dbee6f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35dbee6f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375da41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375da41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375da41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375da41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375da414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75da414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35dbee6f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35dbee6f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2c5e2de4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2c5e2de4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375da414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375da414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375da414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375da414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35dbee6f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35dbee6f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have a look at the entire dialogflow workflow</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35dbee6f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35dbee6f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03193644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0319364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0319364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0319364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0319364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0319364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03193644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03193644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35dbee6f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35dbee6f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35dbee6f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35dbee6f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2b7763db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2b7763db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03193644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03193644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03193644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03193644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03193644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03193644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03193644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03193644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37939f9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637939f9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37939f9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37939f9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60319364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0319364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03193644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03193644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35dbee6f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35dbee6f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35dbee6f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35dbee6f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2c5e2de4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2c5e2de4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35dbee6f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35dbee6f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375da414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375da414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6375da414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375da414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Entities help</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375da414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375da414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03193644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03193644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03193644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03193644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03193644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03193644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03193644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03193644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603193644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603193644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03193644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03193644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2b7763db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2b7763db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programmer terms, healthcare is trying to optimize one’s health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35dbee6f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35dbee6f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35dbee6f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35dbee6f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635dbee6f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635dbee6f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03193644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03193644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35dbee6f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35dbee6f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35dbee6f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35dbee6f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03193644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03193644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03193644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03193644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03193644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03193644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35dbee6f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35dbee6f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2b7763db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2b7763db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programmer terms, healthcare is trying to optimize one’s health</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603193644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603193644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03193644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03193644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03193644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603193644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603193644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603193644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2c5e2de4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2c5e2de4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simply integrate our diagflow agent with any major platform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2c5e2de4a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2c5e2de4a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2c5e2de4a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62c5e2de4a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62c5e2de4a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2c5e2de4a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2c5e2de4a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62c5e2de4a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 gracefully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62c5e2de4a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2c5e2de4a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2b7763db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2b7763db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are already aware of AI playing an active role in our day to day life. We are powering our lifestyle using data collected by fitness trackers, apps. They motivate us to be more active.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603193644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03193644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603193644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603193644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603193644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603193644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03193644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603193644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635dbee6f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635dbee6f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Dialogflow lets us build bot quickly</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6375da414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375da414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6375da414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6375da414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having an engaging conversation with the user, we can maximize our reach as the users might recommend our bot to others.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635dbee6f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635dbee6f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603193644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603193644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2b7763d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2b7763d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companies that have raised more than 10M$+ in the last year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51B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F1C232"/>
              </a:buClr>
              <a:buSzPts val="3300"/>
              <a:buFont typeface="Calibri"/>
              <a:buNone/>
              <a:defRPr b="0" i="0" sz="3300" u="none" cap="none" strike="noStrike">
                <a:solidFill>
                  <a:srgbClr val="F1C232"/>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earchbusinessanalytics.techtarget.com/definition/natural-language-processing-NLP"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earchbusinessanalytics.techtarget.com/definition/natural-language-processing-NLP"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52.png"/><Relationship Id="rId10" Type="http://schemas.openxmlformats.org/officeDocument/2006/relationships/image" Target="../media/image2.png"/><Relationship Id="rId9"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3.png"/><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gi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drive.google.com/file/d/1q_auTOnjnVDRHN4QlbxfX1maFXBbx7jV/view" TargetMode="Externa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28" name="Shape 128"/>
        <p:cNvGrpSpPr/>
        <p:nvPr/>
      </p:nvGrpSpPr>
      <p:grpSpPr>
        <a:xfrm>
          <a:off x="0" y="0"/>
          <a:ext cx="0" cy="0"/>
          <a:chOff x="0" y="0"/>
          <a:chExt cx="0" cy="0"/>
        </a:xfrm>
      </p:grpSpPr>
      <p:sp>
        <p:nvSpPr>
          <p:cNvPr id="129" name="Google Shape;129;p25"/>
          <p:cNvSpPr txBox="1"/>
          <p:nvPr/>
        </p:nvSpPr>
        <p:spPr>
          <a:xfrm>
            <a:off x="804125" y="450925"/>
            <a:ext cx="7106400" cy="3062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 sz="4800">
                <a:solidFill>
                  <a:srgbClr val="F1C232"/>
                </a:solidFill>
                <a:latin typeface="Roboto Black"/>
                <a:ea typeface="Roboto Black"/>
                <a:cs typeface="Roboto Black"/>
                <a:sym typeface="Roboto Black"/>
              </a:rPr>
              <a:t>Empowering health by meaningful conversations using Dialogflow</a:t>
            </a:r>
            <a:endParaRPr sz="4800">
              <a:solidFill>
                <a:srgbClr val="F1C232"/>
              </a:solidFill>
              <a:latin typeface="Roboto Black"/>
              <a:ea typeface="Roboto Black"/>
              <a:cs typeface="Roboto Black"/>
              <a:sym typeface="Roboto Black"/>
            </a:endParaRPr>
          </a:p>
        </p:txBody>
      </p:sp>
      <p:sp>
        <p:nvSpPr>
          <p:cNvPr id="130" name="Google Shape;130;p25"/>
          <p:cNvSpPr txBox="1"/>
          <p:nvPr/>
        </p:nvSpPr>
        <p:spPr>
          <a:xfrm>
            <a:off x="4754650" y="3706425"/>
            <a:ext cx="4051200" cy="642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F1C232"/>
              </a:buClr>
              <a:buSzPts val="3600"/>
              <a:buFont typeface="Roboto Black"/>
              <a:buChar char="-"/>
            </a:pPr>
            <a:r>
              <a:rPr lang="en" sz="3600">
                <a:solidFill>
                  <a:srgbClr val="F1C232"/>
                </a:solidFill>
                <a:latin typeface="Roboto Black"/>
                <a:ea typeface="Roboto Black"/>
                <a:cs typeface="Roboto Black"/>
                <a:sym typeface="Roboto Black"/>
              </a:rPr>
              <a:t>Mitusha Arya</a:t>
            </a:r>
            <a:endParaRPr sz="3600">
              <a:solidFill>
                <a:srgbClr val="F1C232"/>
              </a:solidFill>
              <a:latin typeface="Roboto Black"/>
              <a:ea typeface="Roboto Black"/>
              <a:cs typeface="Roboto Black"/>
              <a:sym typeface="Roboto Black"/>
            </a:endParaRPr>
          </a:p>
        </p:txBody>
      </p:sp>
      <p:pic>
        <p:nvPicPr>
          <p:cNvPr id="131" name="Google Shape;131;p25"/>
          <p:cNvPicPr preferRelativeResize="0"/>
          <p:nvPr/>
        </p:nvPicPr>
        <p:blipFill rotWithShape="1">
          <a:blip r:embed="rId3">
            <a:alphaModFix/>
          </a:blip>
          <a:srcRect b="0" l="0" r="0" t="0"/>
          <a:stretch/>
        </p:blipFill>
        <p:spPr>
          <a:xfrm>
            <a:off x="45850" y="4395925"/>
            <a:ext cx="2353950" cy="70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95" name="Shape 195"/>
        <p:cNvGrpSpPr/>
        <p:nvPr/>
      </p:nvGrpSpPr>
      <p:grpSpPr>
        <a:xfrm>
          <a:off x="0" y="0"/>
          <a:ext cx="0" cy="0"/>
          <a:chOff x="0" y="0"/>
          <a:chExt cx="0" cy="0"/>
        </a:xfrm>
      </p:grpSpPr>
      <p:sp>
        <p:nvSpPr>
          <p:cNvPr id="196" name="Google Shape;196;p34"/>
          <p:cNvSpPr txBox="1"/>
          <p:nvPr/>
        </p:nvSpPr>
        <p:spPr>
          <a:xfrm>
            <a:off x="221850" y="105227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4800">
                <a:solidFill>
                  <a:srgbClr val="9FC5E8"/>
                </a:solidFill>
                <a:latin typeface="Roboto Medium"/>
                <a:ea typeface="Roboto Medium"/>
                <a:cs typeface="Roboto Medium"/>
                <a:sym typeface="Roboto Medium"/>
              </a:rPr>
              <a:t>72% of the people who own voice-activated speakers say their devices are often used as a part of their daily routines.</a:t>
            </a:r>
            <a:r>
              <a:rPr lang="en" sz="4800">
                <a:solidFill>
                  <a:srgbClr val="A4C2F4"/>
                </a:solidFill>
                <a:latin typeface="Roboto Medium"/>
                <a:ea typeface="Roboto Medium"/>
                <a:cs typeface="Roboto Medium"/>
                <a:sym typeface="Roboto Medium"/>
              </a:rPr>
              <a:t>		                        </a:t>
            </a:r>
            <a:r>
              <a:rPr lang="en" sz="2400">
                <a:solidFill>
                  <a:srgbClr val="F3F3F3"/>
                </a:solidFill>
                <a:latin typeface="Roboto Medium"/>
                <a:ea typeface="Roboto Medium"/>
                <a:cs typeface="Roboto Medium"/>
                <a:sym typeface="Roboto Medium"/>
              </a:rPr>
              <a:t>- Google</a:t>
            </a:r>
            <a:r>
              <a:rPr lang="en" sz="4800">
                <a:solidFill>
                  <a:srgbClr val="A4C2F4"/>
                </a:solidFill>
                <a:latin typeface="Roboto Medium"/>
                <a:ea typeface="Roboto Medium"/>
                <a:cs typeface="Roboto Medium"/>
                <a:sym typeface="Roboto Medium"/>
              </a:rPr>
              <a:t>	                                  </a:t>
            </a:r>
            <a:endParaRPr sz="2400">
              <a:solidFill>
                <a:srgbClr val="F3F3F3"/>
              </a:solidFill>
              <a:latin typeface="Roboto Medium"/>
              <a:ea typeface="Roboto Medium"/>
              <a:cs typeface="Roboto Medium"/>
              <a:sym typeface="Roboto Medium"/>
            </a:endParaRPr>
          </a:p>
          <a:p>
            <a:pPr indent="0" lvl="0" marL="0" rtl="0" algn="l">
              <a:spcBef>
                <a:spcPts val="0"/>
              </a:spcBef>
              <a:spcAft>
                <a:spcPts val="0"/>
              </a:spcAft>
              <a:buNone/>
            </a:pPr>
            <a:r>
              <a:t/>
            </a:r>
            <a:endParaRPr sz="3600">
              <a:solidFill>
                <a:srgbClr val="20124D"/>
              </a:solidFill>
              <a:latin typeface="Roboto Medium"/>
              <a:ea typeface="Roboto Medium"/>
              <a:cs typeface="Roboto Medium"/>
              <a:sym typeface="Roboto Medium"/>
            </a:endParaRPr>
          </a:p>
        </p:txBody>
      </p:sp>
      <p:sp>
        <p:nvSpPr>
          <p:cNvPr id="197" name="Google Shape;197;p34"/>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Conversation is the new UI!</a:t>
            </a:r>
            <a:endParaRPr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01" name="Shape 201"/>
        <p:cNvGrpSpPr/>
        <p:nvPr/>
      </p:nvGrpSpPr>
      <p:grpSpPr>
        <a:xfrm>
          <a:off x="0" y="0"/>
          <a:ext cx="0" cy="0"/>
          <a:chOff x="0" y="0"/>
          <a:chExt cx="0" cy="0"/>
        </a:xfrm>
      </p:grpSpPr>
      <p:sp>
        <p:nvSpPr>
          <p:cNvPr id="202" name="Google Shape;202;p35"/>
          <p:cNvSpPr txBox="1"/>
          <p:nvPr/>
        </p:nvSpPr>
        <p:spPr>
          <a:xfrm>
            <a:off x="221850" y="105227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4800">
                <a:solidFill>
                  <a:srgbClr val="F1C232"/>
                </a:solidFill>
                <a:latin typeface="Roboto Medium"/>
                <a:ea typeface="Roboto Medium"/>
                <a:cs typeface="Roboto Medium"/>
                <a:sym typeface="Roboto Medium"/>
              </a:rPr>
              <a:t>72%</a:t>
            </a:r>
            <a:r>
              <a:rPr lang="en" sz="4800">
                <a:solidFill>
                  <a:srgbClr val="9FC5E8"/>
                </a:solidFill>
                <a:latin typeface="Roboto Medium"/>
                <a:ea typeface="Roboto Medium"/>
                <a:cs typeface="Roboto Medium"/>
                <a:sym typeface="Roboto Medium"/>
              </a:rPr>
              <a:t> </a:t>
            </a:r>
            <a:r>
              <a:rPr lang="en" sz="4800">
                <a:solidFill>
                  <a:srgbClr val="1C4587"/>
                </a:solidFill>
                <a:latin typeface="Roboto Medium"/>
                <a:ea typeface="Roboto Medium"/>
                <a:cs typeface="Roboto Medium"/>
                <a:sym typeface="Roboto Medium"/>
              </a:rPr>
              <a:t>of the people who own voice-activated speakers say their devices are often used as a part of their daily routines.</a:t>
            </a:r>
            <a:r>
              <a:rPr lang="en" sz="4800">
                <a:solidFill>
                  <a:srgbClr val="A4C2F4"/>
                </a:solidFill>
                <a:latin typeface="Roboto Medium"/>
                <a:ea typeface="Roboto Medium"/>
                <a:cs typeface="Roboto Medium"/>
                <a:sym typeface="Roboto Medium"/>
              </a:rPr>
              <a:t>		                        </a:t>
            </a:r>
            <a:r>
              <a:rPr lang="en" sz="2400">
                <a:solidFill>
                  <a:srgbClr val="F3F3F3"/>
                </a:solidFill>
                <a:latin typeface="Roboto Medium"/>
                <a:ea typeface="Roboto Medium"/>
                <a:cs typeface="Roboto Medium"/>
                <a:sym typeface="Roboto Medium"/>
              </a:rPr>
              <a:t>- Google</a:t>
            </a:r>
            <a:r>
              <a:rPr lang="en" sz="4800">
                <a:solidFill>
                  <a:srgbClr val="A4C2F4"/>
                </a:solidFill>
                <a:latin typeface="Roboto Medium"/>
                <a:ea typeface="Roboto Medium"/>
                <a:cs typeface="Roboto Medium"/>
                <a:sym typeface="Roboto Medium"/>
              </a:rPr>
              <a:t>	                                  </a:t>
            </a:r>
            <a:endParaRPr sz="2400">
              <a:solidFill>
                <a:srgbClr val="F3F3F3"/>
              </a:solidFill>
              <a:latin typeface="Roboto Medium"/>
              <a:ea typeface="Roboto Medium"/>
              <a:cs typeface="Roboto Medium"/>
              <a:sym typeface="Roboto Medium"/>
            </a:endParaRPr>
          </a:p>
          <a:p>
            <a:pPr indent="0" lvl="0" marL="0" rtl="0" algn="l">
              <a:spcBef>
                <a:spcPts val="0"/>
              </a:spcBef>
              <a:spcAft>
                <a:spcPts val="0"/>
              </a:spcAft>
              <a:buNone/>
            </a:pPr>
            <a:r>
              <a:t/>
            </a:r>
            <a:endParaRPr sz="3600">
              <a:solidFill>
                <a:srgbClr val="20124D"/>
              </a:solidFill>
              <a:latin typeface="Roboto Medium"/>
              <a:ea typeface="Roboto Medium"/>
              <a:cs typeface="Roboto Medium"/>
              <a:sym typeface="Roboto Medium"/>
            </a:endParaRPr>
          </a:p>
        </p:txBody>
      </p:sp>
      <p:sp>
        <p:nvSpPr>
          <p:cNvPr id="203" name="Google Shape;203;p35"/>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Conversation is the new UI!</a:t>
            </a:r>
            <a:endParaRPr b="1">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07" name="Shape 207"/>
        <p:cNvGrpSpPr/>
        <p:nvPr/>
      </p:nvGrpSpPr>
      <p:grpSpPr>
        <a:xfrm>
          <a:off x="0" y="0"/>
          <a:ext cx="0" cy="0"/>
          <a:chOff x="0" y="0"/>
          <a:chExt cx="0" cy="0"/>
        </a:xfrm>
      </p:grpSpPr>
      <p:sp>
        <p:nvSpPr>
          <p:cNvPr id="208" name="Google Shape;208;p36"/>
          <p:cNvSpPr txBox="1"/>
          <p:nvPr/>
        </p:nvSpPr>
        <p:spPr>
          <a:xfrm>
            <a:off x="221850" y="454150"/>
            <a:ext cx="8700300" cy="4621500"/>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1100"/>
              <a:buFont typeface="Arial"/>
              <a:buNone/>
            </a:pPr>
            <a:r>
              <a:rPr b="1" lang="en" sz="7500">
                <a:solidFill>
                  <a:srgbClr val="F1C232"/>
                </a:solidFill>
                <a:latin typeface="Roboto"/>
                <a:ea typeface="Roboto"/>
                <a:cs typeface="Roboto"/>
                <a:sym typeface="Roboto"/>
              </a:rPr>
              <a:t>Building engaging conversational interfaces with Dialogflow</a:t>
            </a:r>
            <a:endParaRPr sz="7500">
              <a:solidFill>
                <a:srgbClr val="20124D"/>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330400"/>
            <a:ext cx="7644300" cy="441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CFE2F3"/>
                </a:solidFill>
                <a:latin typeface="Roboto"/>
                <a:ea typeface="Roboto"/>
                <a:cs typeface="Roboto"/>
                <a:sym typeface="Roboto"/>
              </a:rPr>
              <a:t>Dialogflow is a natural language processing (</a:t>
            </a:r>
            <a:r>
              <a:rPr b="1" lang="en" sz="3600">
                <a:solidFill>
                  <a:srgbClr val="CFE2F3"/>
                </a:solidFill>
                <a:uFill>
                  <a:noFill/>
                </a:uFill>
                <a:latin typeface="Roboto"/>
                <a:ea typeface="Roboto"/>
                <a:cs typeface="Roboto"/>
                <a:sym typeface="Roboto"/>
                <a:hlinkClick r:id="rId3"/>
              </a:rPr>
              <a:t>NLP</a:t>
            </a:r>
            <a:r>
              <a:rPr b="1" lang="en" sz="3600">
                <a:solidFill>
                  <a:srgbClr val="CFE2F3"/>
                </a:solidFill>
                <a:latin typeface="Roboto"/>
                <a:ea typeface="Roboto"/>
                <a:cs typeface="Roboto"/>
                <a:sym typeface="Roboto"/>
              </a:rPr>
              <a:t>) platform that can be used to build conversational applications and experiences for a company’s customers in various languages and on multiple platforms.</a:t>
            </a:r>
            <a:endParaRPr b="1" sz="3600">
              <a:solidFill>
                <a:srgbClr val="CFE2F3"/>
              </a:solidFill>
              <a:latin typeface="Roboto"/>
              <a:ea typeface="Roboto"/>
              <a:cs typeface="Roboto"/>
              <a:sym typeface="Roboto"/>
            </a:endParaRPr>
          </a:p>
          <a:p>
            <a:pPr indent="0" lvl="0" marL="0" rtl="0" algn="l">
              <a:spcBef>
                <a:spcPts val="1600"/>
              </a:spcBef>
              <a:spcAft>
                <a:spcPts val="0"/>
              </a:spcAft>
              <a:buNone/>
            </a:pPr>
            <a:r>
              <a:t/>
            </a:r>
            <a:endParaRPr>
              <a:solidFill>
                <a:srgbClr val="F1C232"/>
              </a:solidFill>
              <a:latin typeface="Roboto Medium"/>
              <a:ea typeface="Roboto Medium"/>
              <a:cs typeface="Roboto Medium"/>
              <a:sym typeface="Roboto Medium"/>
            </a:endParaRPr>
          </a:p>
        </p:txBody>
      </p:sp>
      <p:pic>
        <p:nvPicPr>
          <p:cNvPr id="214" name="Google Shape;214;p37"/>
          <p:cNvPicPr preferRelativeResize="0"/>
          <p:nvPr/>
        </p:nvPicPr>
        <p:blipFill>
          <a:blip r:embed="rId4">
            <a:alphaModFix/>
          </a:blip>
          <a:stretch>
            <a:fillRect/>
          </a:stretch>
        </p:blipFill>
        <p:spPr>
          <a:xfrm>
            <a:off x="6710250" y="4437525"/>
            <a:ext cx="2374450" cy="62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330400"/>
            <a:ext cx="7644300" cy="448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1C4587"/>
                </a:solidFill>
                <a:latin typeface="Roboto"/>
                <a:ea typeface="Roboto"/>
                <a:cs typeface="Roboto"/>
                <a:sym typeface="Roboto"/>
              </a:rPr>
              <a:t>Dialogflow is a</a:t>
            </a:r>
            <a:r>
              <a:rPr b="1" lang="en" sz="3600">
                <a:solidFill>
                  <a:srgbClr val="F1C232"/>
                </a:solidFill>
                <a:latin typeface="Roboto"/>
                <a:ea typeface="Roboto"/>
                <a:cs typeface="Roboto"/>
                <a:sym typeface="Roboto"/>
              </a:rPr>
              <a:t> natural language processing (</a:t>
            </a:r>
            <a:r>
              <a:rPr b="1" lang="en" sz="3600">
                <a:solidFill>
                  <a:srgbClr val="F1C232"/>
                </a:solidFill>
                <a:uFill>
                  <a:noFill/>
                </a:uFill>
                <a:latin typeface="Roboto"/>
                <a:ea typeface="Roboto"/>
                <a:cs typeface="Roboto"/>
                <a:sym typeface="Roboto"/>
                <a:hlinkClick r:id="rId3"/>
              </a:rPr>
              <a:t>NLP</a:t>
            </a:r>
            <a:r>
              <a:rPr b="1" lang="en" sz="3600">
                <a:solidFill>
                  <a:srgbClr val="F1C232"/>
                </a:solidFill>
                <a:latin typeface="Roboto"/>
                <a:ea typeface="Roboto"/>
                <a:cs typeface="Roboto"/>
                <a:sym typeface="Roboto"/>
              </a:rPr>
              <a:t>) platform </a:t>
            </a:r>
            <a:r>
              <a:rPr b="1" lang="en" sz="3600">
                <a:solidFill>
                  <a:srgbClr val="1C4587"/>
                </a:solidFill>
                <a:latin typeface="Roboto"/>
                <a:ea typeface="Roboto"/>
                <a:cs typeface="Roboto"/>
                <a:sym typeface="Roboto"/>
              </a:rPr>
              <a:t>that can be used to build conversational applications and experiences for a company’s customers in various languages and on multiple platforms.</a:t>
            </a:r>
            <a:endParaRPr b="1" sz="3600">
              <a:solidFill>
                <a:srgbClr val="1C4587"/>
              </a:solidFill>
              <a:latin typeface="Roboto"/>
              <a:ea typeface="Roboto"/>
              <a:cs typeface="Roboto"/>
              <a:sym typeface="Roboto"/>
            </a:endParaRPr>
          </a:p>
          <a:p>
            <a:pPr indent="0" lvl="0" marL="0" rtl="0" algn="l">
              <a:spcBef>
                <a:spcPts val="1600"/>
              </a:spcBef>
              <a:spcAft>
                <a:spcPts val="0"/>
              </a:spcAft>
              <a:buNone/>
            </a:pPr>
            <a:r>
              <a:t/>
            </a:r>
            <a:endParaRPr>
              <a:solidFill>
                <a:srgbClr val="F1C232"/>
              </a:solidFill>
              <a:latin typeface="Roboto Medium"/>
              <a:ea typeface="Roboto Medium"/>
              <a:cs typeface="Roboto Medium"/>
              <a:sym typeface="Roboto Medium"/>
            </a:endParaRPr>
          </a:p>
        </p:txBody>
      </p:sp>
      <p:pic>
        <p:nvPicPr>
          <p:cNvPr id="220" name="Google Shape;220;p38"/>
          <p:cNvPicPr preferRelativeResize="0"/>
          <p:nvPr/>
        </p:nvPicPr>
        <p:blipFill>
          <a:blip r:embed="rId4">
            <a:alphaModFix/>
          </a:blip>
          <a:stretch>
            <a:fillRect/>
          </a:stretch>
        </p:blipFill>
        <p:spPr>
          <a:xfrm>
            <a:off x="6710250" y="4437525"/>
            <a:ext cx="2374450" cy="629525"/>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24" name="Shape 224"/>
        <p:cNvGrpSpPr/>
        <p:nvPr/>
      </p:nvGrpSpPr>
      <p:grpSpPr>
        <a:xfrm>
          <a:off x="0" y="0"/>
          <a:ext cx="0" cy="0"/>
          <a:chOff x="0" y="0"/>
          <a:chExt cx="0" cy="0"/>
        </a:xfrm>
      </p:grpSpPr>
      <p:sp>
        <p:nvSpPr>
          <p:cNvPr id="225" name="Google Shape;225;p39"/>
          <p:cNvSpPr txBox="1"/>
          <p:nvPr>
            <p:ph type="title"/>
          </p:nvPr>
        </p:nvSpPr>
        <p:spPr>
          <a:xfrm>
            <a:off x="426350" y="377200"/>
            <a:ext cx="8360400" cy="3940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sz="3600">
              <a:solidFill>
                <a:srgbClr val="F1C232"/>
              </a:solidFill>
              <a:latin typeface="Calibri"/>
              <a:ea typeface="Calibri"/>
              <a:cs typeface="Calibri"/>
              <a:sym typeface="Calibri"/>
            </a:endParaRPr>
          </a:p>
        </p:txBody>
      </p:sp>
      <p:pic>
        <p:nvPicPr>
          <p:cNvPr id="226" name="Google Shape;226;p39"/>
          <p:cNvPicPr preferRelativeResize="0"/>
          <p:nvPr/>
        </p:nvPicPr>
        <p:blipFill>
          <a:blip r:embed="rId3">
            <a:alphaModFix/>
          </a:blip>
          <a:stretch>
            <a:fillRect/>
          </a:stretch>
        </p:blipFill>
        <p:spPr>
          <a:xfrm>
            <a:off x="505775" y="3108925"/>
            <a:ext cx="945849" cy="945849"/>
          </a:xfrm>
          <a:prstGeom prst="rect">
            <a:avLst/>
          </a:prstGeom>
          <a:noFill/>
          <a:ln>
            <a:noFill/>
          </a:ln>
        </p:spPr>
      </p:pic>
      <p:pic>
        <p:nvPicPr>
          <p:cNvPr id="227" name="Google Shape;227;p39"/>
          <p:cNvPicPr preferRelativeResize="0"/>
          <p:nvPr/>
        </p:nvPicPr>
        <p:blipFill>
          <a:blip r:embed="rId4">
            <a:alphaModFix/>
          </a:blip>
          <a:stretch>
            <a:fillRect/>
          </a:stretch>
        </p:blipFill>
        <p:spPr>
          <a:xfrm>
            <a:off x="1747425" y="1490925"/>
            <a:ext cx="1032948" cy="1032948"/>
          </a:xfrm>
          <a:prstGeom prst="rect">
            <a:avLst/>
          </a:prstGeom>
          <a:noFill/>
          <a:ln>
            <a:noFill/>
          </a:ln>
        </p:spPr>
      </p:pic>
      <p:pic>
        <p:nvPicPr>
          <p:cNvPr id="228" name="Google Shape;228;p39"/>
          <p:cNvPicPr preferRelativeResize="0"/>
          <p:nvPr/>
        </p:nvPicPr>
        <p:blipFill>
          <a:blip r:embed="rId5">
            <a:alphaModFix/>
          </a:blip>
          <a:stretch>
            <a:fillRect/>
          </a:stretch>
        </p:blipFill>
        <p:spPr>
          <a:xfrm>
            <a:off x="2421799" y="3108925"/>
            <a:ext cx="1195800" cy="1135900"/>
          </a:xfrm>
          <a:prstGeom prst="rect">
            <a:avLst/>
          </a:prstGeom>
          <a:noFill/>
          <a:ln>
            <a:noFill/>
          </a:ln>
        </p:spPr>
      </p:pic>
      <p:pic>
        <p:nvPicPr>
          <p:cNvPr id="229" name="Google Shape;229;p39"/>
          <p:cNvPicPr preferRelativeResize="0"/>
          <p:nvPr/>
        </p:nvPicPr>
        <p:blipFill>
          <a:blip r:embed="rId6">
            <a:alphaModFix/>
          </a:blip>
          <a:stretch>
            <a:fillRect/>
          </a:stretch>
        </p:blipFill>
        <p:spPr>
          <a:xfrm>
            <a:off x="4133625" y="2277575"/>
            <a:ext cx="945850" cy="945850"/>
          </a:xfrm>
          <a:prstGeom prst="rect">
            <a:avLst/>
          </a:prstGeom>
          <a:noFill/>
          <a:ln>
            <a:noFill/>
          </a:ln>
        </p:spPr>
      </p:pic>
      <p:pic>
        <p:nvPicPr>
          <p:cNvPr id="230" name="Google Shape;230;p39"/>
          <p:cNvPicPr preferRelativeResize="0"/>
          <p:nvPr/>
        </p:nvPicPr>
        <p:blipFill>
          <a:blip r:embed="rId7">
            <a:alphaModFix/>
          </a:blip>
          <a:stretch>
            <a:fillRect/>
          </a:stretch>
        </p:blipFill>
        <p:spPr>
          <a:xfrm>
            <a:off x="5738425" y="1606200"/>
            <a:ext cx="802401" cy="802401"/>
          </a:xfrm>
          <a:prstGeom prst="rect">
            <a:avLst/>
          </a:prstGeom>
          <a:noFill/>
          <a:ln>
            <a:noFill/>
          </a:ln>
        </p:spPr>
      </p:pic>
      <p:pic>
        <p:nvPicPr>
          <p:cNvPr id="231" name="Google Shape;231;p39"/>
          <p:cNvPicPr preferRelativeResize="0"/>
          <p:nvPr/>
        </p:nvPicPr>
        <p:blipFill>
          <a:blip r:embed="rId8">
            <a:alphaModFix/>
          </a:blip>
          <a:stretch>
            <a:fillRect/>
          </a:stretch>
        </p:blipFill>
        <p:spPr>
          <a:xfrm>
            <a:off x="7050025" y="3043250"/>
            <a:ext cx="802400" cy="809637"/>
          </a:xfrm>
          <a:prstGeom prst="rect">
            <a:avLst/>
          </a:prstGeom>
          <a:noFill/>
          <a:ln>
            <a:noFill/>
          </a:ln>
        </p:spPr>
      </p:pic>
      <p:pic>
        <p:nvPicPr>
          <p:cNvPr id="232" name="Google Shape;232;p39"/>
          <p:cNvPicPr preferRelativeResize="0"/>
          <p:nvPr/>
        </p:nvPicPr>
        <p:blipFill rotWithShape="1">
          <a:blip r:embed="rId9">
            <a:alphaModFix/>
          </a:blip>
          <a:srcRect b="-2469" l="-4460" r="4460" t="2470"/>
          <a:stretch/>
        </p:blipFill>
        <p:spPr>
          <a:xfrm>
            <a:off x="7378100" y="1331725"/>
            <a:ext cx="945850" cy="945850"/>
          </a:xfrm>
          <a:prstGeom prst="rect">
            <a:avLst/>
          </a:prstGeom>
          <a:noFill/>
          <a:ln>
            <a:noFill/>
          </a:ln>
        </p:spPr>
      </p:pic>
      <p:sp>
        <p:nvSpPr>
          <p:cNvPr id="233" name="Google Shape;233;p39"/>
          <p:cNvSpPr txBox="1"/>
          <p:nvPr>
            <p:ph type="title"/>
          </p:nvPr>
        </p:nvSpPr>
        <p:spPr>
          <a:xfrm>
            <a:off x="0" y="320100"/>
            <a:ext cx="8301300" cy="77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600">
                <a:solidFill>
                  <a:srgbClr val="F1C232"/>
                </a:solidFill>
                <a:latin typeface="Roboto"/>
                <a:ea typeface="Roboto"/>
                <a:cs typeface="Roboto"/>
                <a:sym typeface="Roboto"/>
              </a:rPr>
              <a:t>Can be used on multiple platforms</a:t>
            </a:r>
            <a:endParaRPr b="1" sz="3600">
              <a:solidFill>
                <a:srgbClr val="F1C232"/>
              </a:solidFill>
              <a:latin typeface="Roboto"/>
              <a:ea typeface="Roboto"/>
              <a:cs typeface="Roboto"/>
              <a:sym typeface="Roboto"/>
            </a:endParaRPr>
          </a:p>
        </p:txBody>
      </p:sp>
      <p:pic>
        <p:nvPicPr>
          <p:cNvPr id="234" name="Google Shape;234;p39"/>
          <p:cNvPicPr preferRelativeResize="0"/>
          <p:nvPr/>
        </p:nvPicPr>
        <p:blipFill>
          <a:blip r:embed="rId10">
            <a:alphaModFix/>
          </a:blip>
          <a:stretch>
            <a:fillRect/>
          </a:stretch>
        </p:blipFill>
        <p:spPr>
          <a:xfrm>
            <a:off x="6710250" y="4437525"/>
            <a:ext cx="2374450" cy="6295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38" name="Shape 238"/>
        <p:cNvGrpSpPr/>
        <p:nvPr/>
      </p:nvGrpSpPr>
      <p:grpSpPr>
        <a:xfrm>
          <a:off x="0" y="0"/>
          <a:ext cx="0" cy="0"/>
          <a:chOff x="0" y="0"/>
          <a:chExt cx="0" cy="0"/>
        </a:xfrm>
      </p:grpSpPr>
      <p:sp>
        <p:nvSpPr>
          <p:cNvPr id="239" name="Google Shape;239;p40"/>
          <p:cNvSpPr txBox="1"/>
          <p:nvPr>
            <p:ph type="title"/>
          </p:nvPr>
        </p:nvSpPr>
        <p:spPr>
          <a:xfrm>
            <a:off x="349200" y="508025"/>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sz="3600">
              <a:solidFill>
                <a:srgbClr val="F1C232"/>
              </a:solidFill>
              <a:latin typeface="Calibri"/>
              <a:ea typeface="Calibri"/>
              <a:cs typeface="Calibri"/>
              <a:sym typeface="Calibri"/>
            </a:endParaRPr>
          </a:p>
        </p:txBody>
      </p:sp>
      <p:pic>
        <p:nvPicPr>
          <p:cNvPr id="240" name="Google Shape;240;p40"/>
          <p:cNvPicPr preferRelativeResize="0"/>
          <p:nvPr/>
        </p:nvPicPr>
        <p:blipFill>
          <a:blip r:embed="rId3">
            <a:alphaModFix/>
          </a:blip>
          <a:stretch>
            <a:fillRect/>
          </a:stretch>
        </p:blipFill>
        <p:spPr>
          <a:xfrm>
            <a:off x="1183000" y="1890225"/>
            <a:ext cx="3900475" cy="2059300"/>
          </a:xfrm>
          <a:prstGeom prst="rect">
            <a:avLst/>
          </a:prstGeom>
          <a:noFill/>
          <a:ln>
            <a:noFill/>
          </a:ln>
        </p:spPr>
      </p:pic>
      <p:sp>
        <p:nvSpPr>
          <p:cNvPr id="241" name="Google Shape;241;p40"/>
          <p:cNvSpPr txBox="1"/>
          <p:nvPr>
            <p:ph type="title"/>
          </p:nvPr>
        </p:nvSpPr>
        <p:spPr>
          <a:xfrm>
            <a:off x="0" y="320100"/>
            <a:ext cx="8301300" cy="77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600">
                <a:solidFill>
                  <a:srgbClr val="F1C232"/>
                </a:solidFill>
                <a:latin typeface="Roboto"/>
                <a:ea typeface="Roboto"/>
                <a:cs typeface="Roboto"/>
                <a:sym typeface="Roboto"/>
              </a:rPr>
              <a:t>Can be used across devices</a:t>
            </a:r>
            <a:endParaRPr b="1" sz="3600">
              <a:solidFill>
                <a:srgbClr val="F1C232"/>
              </a:solidFill>
              <a:latin typeface="Roboto"/>
              <a:ea typeface="Roboto"/>
              <a:cs typeface="Roboto"/>
              <a:sym typeface="Roboto"/>
            </a:endParaRPr>
          </a:p>
        </p:txBody>
      </p:sp>
      <p:pic>
        <p:nvPicPr>
          <p:cNvPr id="242" name="Google Shape;242;p40"/>
          <p:cNvPicPr preferRelativeResize="0"/>
          <p:nvPr/>
        </p:nvPicPr>
        <p:blipFill>
          <a:blip r:embed="rId4">
            <a:alphaModFix/>
          </a:blip>
          <a:stretch>
            <a:fillRect/>
          </a:stretch>
        </p:blipFill>
        <p:spPr>
          <a:xfrm>
            <a:off x="6710250" y="4437525"/>
            <a:ext cx="2374450" cy="6295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46" name="Shape 246"/>
        <p:cNvGrpSpPr/>
        <p:nvPr/>
      </p:nvGrpSpPr>
      <p:grpSpPr>
        <a:xfrm>
          <a:off x="0" y="0"/>
          <a:ext cx="0" cy="0"/>
          <a:chOff x="0" y="0"/>
          <a:chExt cx="0" cy="0"/>
        </a:xfrm>
      </p:grpSpPr>
      <p:pic>
        <p:nvPicPr>
          <p:cNvPr id="247" name="Google Shape;247;p41"/>
          <p:cNvPicPr preferRelativeResize="0"/>
          <p:nvPr/>
        </p:nvPicPr>
        <p:blipFill>
          <a:blip r:embed="rId3">
            <a:alphaModFix/>
          </a:blip>
          <a:stretch>
            <a:fillRect/>
          </a:stretch>
        </p:blipFill>
        <p:spPr>
          <a:xfrm>
            <a:off x="769625" y="1528325"/>
            <a:ext cx="5514025" cy="2582225"/>
          </a:xfrm>
          <a:prstGeom prst="rect">
            <a:avLst/>
          </a:prstGeom>
          <a:noFill/>
          <a:ln>
            <a:noFill/>
          </a:ln>
        </p:spPr>
      </p:pic>
      <p:pic>
        <p:nvPicPr>
          <p:cNvPr id="248" name="Google Shape;248;p41"/>
          <p:cNvPicPr preferRelativeResize="0"/>
          <p:nvPr/>
        </p:nvPicPr>
        <p:blipFill>
          <a:blip r:embed="rId4">
            <a:alphaModFix/>
          </a:blip>
          <a:stretch>
            <a:fillRect/>
          </a:stretch>
        </p:blipFill>
        <p:spPr>
          <a:xfrm>
            <a:off x="6710250" y="4437525"/>
            <a:ext cx="2374450" cy="629525"/>
          </a:xfrm>
          <a:prstGeom prst="rect">
            <a:avLst/>
          </a:prstGeom>
          <a:noFill/>
          <a:ln>
            <a:noFill/>
          </a:ln>
        </p:spPr>
      </p:pic>
      <p:sp>
        <p:nvSpPr>
          <p:cNvPr id="249" name="Google Shape;249;p41"/>
          <p:cNvSpPr txBox="1"/>
          <p:nvPr>
            <p:ph type="title"/>
          </p:nvPr>
        </p:nvSpPr>
        <p:spPr>
          <a:xfrm>
            <a:off x="0" y="320100"/>
            <a:ext cx="8301300" cy="77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3600">
                <a:solidFill>
                  <a:srgbClr val="F1C232"/>
                </a:solidFill>
                <a:latin typeface="Roboto"/>
                <a:ea typeface="Roboto"/>
                <a:cs typeface="Roboto"/>
                <a:sym typeface="Roboto"/>
              </a:rPr>
              <a:t>Supports more than 20+ l</a:t>
            </a:r>
            <a:r>
              <a:rPr b="1" lang="en" sz="3600">
                <a:solidFill>
                  <a:srgbClr val="F1C232"/>
                </a:solidFill>
                <a:latin typeface="Roboto"/>
                <a:ea typeface="Roboto"/>
                <a:cs typeface="Roboto"/>
                <a:sym typeface="Roboto"/>
              </a:rPr>
              <a:t>anguages</a:t>
            </a:r>
            <a:endParaRPr b="1" sz="3600">
              <a:solidFill>
                <a:srgbClr val="F1C232"/>
              </a:solidFill>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53" name="Shape 253"/>
        <p:cNvGrpSpPr/>
        <p:nvPr/>
      </p:nvGrpSpPr>
      <p:grpSpPr>
        <a:xfrm>
          <a:off x="0" y="0"/>
          <a:ext cx="0" cy="0"/>
          <a:chOff x="0" y="0"/>
          <a:chExt cx="0" cy="0"/>
        </a:xfrm>
      </p:grpSpPr>
      <p:sp>
        <p:nvSpPr>
          <p:cNvPr id="254" name="Google Shape;254;p42"/>
          <p:cNvSpPr txBox="1"/>
          <p:nvPr>
            <p:ph type="title"/>
          </p:nvPr>
        </p:nvSpPr>
        <p:spPr>
          <a:xfrm>
            <a:off x="1213475" y="436400"/>
            <a:ext cx="7646700" cy="1513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800">
                <a:solidFill>
                  <a:srgbClr val="F1C232"/>
                </a:solidFill>
                <a:latin typeface="Roboto"/>
                <a:ea typeface="Roboto"/>
                <a:cs typeface="Roboto"/>
                <a:sym typeface="Roboto"/>
              </a:rPr>
              <a:t>How Dialogflow works?</a:t>
            </a:r>
            <a:r>
              <a:rPr b="1" lang="en" sz="7200">
                <a:solidFill>
                  <a:srgbClr val="F1C232"/>
                </a:solidFill>
                <a:latin typeface="Roboto"/>
                <a:ea typeface="Roboto"/>
                <a:cs typeface="Roboto"/>
                <a:sym typeface="Roboto"/>
              </a:rPr>
              <a:t> </a:t>
            </a:r>
            <a:endParaRPr b="1" sz="72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7200">
              <a:solidFill>
                <a:srgbClr val="F1C232"/>
              </a:solidFill>
              <a:latin typeface="Roboto"/>
              <a:ea typeface="Roboto"/>
              <a:cs typeface="Roboto"/>
              <a:sym typeface="Roboto"/>
            </a:endParaRPr>
          </a:p>
        </p:txBody>
      </p:sp>
      <p:pic>
        <p:nvPicPr>
          <p:cNvPr id="255" name="Google Shape;255;p42"/>
          <p:cNvPicPr preferRelativeResize="0"/>
          <p:nvPr/>
        </p:nvPicPr>
        <p:blipFill>
          <a:blip r:embed="rId3">
            <a:alphaModFix/>
          </a:blip>
          <a:stretch>
            <a:fillRect/>
          </a:stretch>
        </p:blipFill>
        <p:spPr>
          <a:xfrm>
            <a:off x="288750" y="1337463"/>
            <a:ext cx="1868000" cy="366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3"/>
          <p:cNvSpPr txBox="1"/>
          <p:nvPr>
            <p:ph idx="1" type="body"/>
          </p:nvPr>
        </p:nvSpPr>
        <p:spPr>
          <a:xfrm>
            <a:off x="342275" y="793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3" name="Google Shape;263;p43"/>
          <p:cNvPicPr preferRelativeResize="0"/>
          <p:nvPr/>
        </p:nvPicPr>
        <p:blipFill>
          <a:blip r:embed="rId4">
            <a:alphaModFix/>
          </a:blip>
          <a:stretch>
            <a:fillRect/>
          </a:stretch>
        </p:blipFill>
        <p:spPr>
          <a:xfrm>
            <a:off x="6936959" y="4532575"/>
            <a:ext cx="2160066" cy="572700"/>
          </a:xfrm>
          <a:prstGeom prst="rect">
            <a:avLst/>
          </a:prstGeom>
          <a:noFill/>
          <a:ln>
            <a:noFill/>
          </a:ln>
        </p:spPr>
      </p:pic>
      <p:pic>
        <p:nvPicPr>
          <p:cNvPr id="264" name="Google Shape;264;p43"/>
          <p:cNvPicPr preferRelativeResize="0"/>
          <p:nvPr/>
        </p:nvPicPr>
        <p:blipFill rotWithShape="1">
          <a:blip r:embed="rId5">
            <a:alphaModFix/>
          </a:blip>
          <a:srcRect b="15154" l="22316" r="52148" t="39376"/>
          <a:stretch/>
        </p:blipFill>
        <p:spPr>
          <a:xfrm>
            <a:off x="771925" y="1738075"/>
            <a:ext cx="1868702" cy="1871699"/>
          </a:xfrm>
          <a:prstGeom prst="rect">
            <a:avLst/>
          </a:prstGeom>
          <a:noFill/>
          <a:ln>
            <a:noFill/>
          </a:ln>
        </p:spPr>
      </p:pic>
      <p:pic>
        <p:nvPicPr>
          <p:cNvPr id="265" name="Google Shape;265;p43"/>
          <p:cNvPicPr preferRelativeResize="0"/>
          <p:nvPr/>
        </p:nvPicPr>
        <p:blipFill rotWithShape="1">
          <a:blip r:embed="rId5">
            <a:alphaModFix/>
          </a:blip>
          <a:srcRect b="15154" l="22316" r="52148" t="39376"/>
          <a:stretch/>
        </p:blipFill>
        <p:spPr>
          <a:xfrm>
            <a:off x="771925" y="1738075"/>
            <a:ext cx="1925923" cy="1929007"/>
          </a:xfrm>
          <a:prstGeom prst="rect">
            <a:avLst/>
          </a:prstGeom>
          <a:noFill/>
          <a:ln>
            <a:noFill/>
          </a:ln>
        </p:spPr>
      </p:pic>
      <p:pic>
        <p:nvPicPr>
          <p:cNvPr id="266" name="Google Shape;266;p43"/>
          <p:cNvPicPr preferRelativeResize="0"/>
          <p:nvPr/>
        </p:nvPicPr>
        <p:blipFill rotWithShape="1">
          <a:blip r:embed="rId6">
            <a:alphaModFix/>
          </a:blip>
          <a:srcRect b="8170" l="52488" r="19679" t="25406"/>
          <a:stretch/>
        </p:blipFill>
        <p:spPr>
          <a:xfrm>
            <a:off x="6936950" y="1381250"/>
            <a:ext cx="1925923" cy="258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35" name="Shape 135"/>
        <p:cNvGrpSpPr/>
        <p:nvPr/>
      </p:nvGrpSpPr>
      <p:grpSpPr>
        <a:xfrm>
          <a:off x="0" y="0"/>
          <a:ext cx="0" cy="0"/>
          <a:chOff x="0" y="0"/>
          <a:chExt cx="0" cy="0"/>
        </a:xfrm>
      </p:grpSpPr>
      <p:sp>
        <p:nvSpPr>
          <p:cNvPr id="136" name="Google Shape;136;p26"/>
          <p:cNvSpPr txBox="1"/>
          <p:nvPr/>
        </p:nvSpPr>
        <p:spPr>
          <a:xfrm>
            <a:off x="221850" y="105227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4800">
                <a:solidFill>
                  <a:srgbClr val="A4C2F4"/>
                </a:solidFill>
                <a:latin typeface="Roboto Medium"/>
                <a:ea typeface="Roboto Medium"/>
                <a:cs typeface="Roboto Medium"/>
                <a:sym typeface="Roboto Medium"/>
              </a:rPr>
              <a:t>Health is a state of complete physical, mental and social well-being and not merely the absence of disease or infirmity.</a:t>
            </a:r>
            <a:r>
              <a:rPr lang="en" sz="4800">
                <a:solidFill>
                  <a:srgbClr val="F3F3F3"/>
                </a:solidFill>
                <a:latin typeface="Roboto Medium"/>
                <a:ea typeface="Roboto Medium"/>
                <a:cs typeface="Roboto Medium"/>
                <a:sym typeface="Roboto Medium"/>
              </a:rPr>
              <a:t>	</a:t>
            </a:r>
            <a:r>
              <a:rPr lang="en" sz="2400">
                <a:solidFill>
                  <a:srgbClr val="F3F3F3"/>
                </a:solidFill>
                <a:latin typeface="Roboto Medium"/>
                <a:ea typeface="Roboto Medium"/>
                <a:cs typeface="Roboto Medium"/>
                <a:sym typeface="Roboto Medium"/>
              </a:rPr>
              <a:t>		                                              - WHO</a:t>
            </a:r>
            <a:endParaRPr sz="2400">
              <a:solidFill>
                <a:srgbClr val="F3F3F3"/>
              </a:solidFill>
              <a:latin typeface="Roboto Medium"/>
              <a:ea typeface="Roboto Medium"/>
              <a:cs typeface="Roboto Medium"/>
              <a:sym typeface="Roboto Medium"/>
            </a:endParaRPr>
          </a:p>
          <a:p>
            <a:pPr indent="0" lvl="0" marL="0" rtl="0" algn="l">
              <a:spcBef>
                <a:spcPts val="0"/>
              </a:spcBef>
              <a:spcAft>
                <a:spcPts val="0"/>
              </a:spcAft>
              <a:buNone/>
            </a:pPr>
            <a:r>
              <a:t/>
            </a:r>
            <a:endParaRPr sz="3600">
              <a:solidFill>
                <a:srgbClr val="20124D"/>
              </a:solidFill>
              <a:latin typeface="Roboto Medium"/>
              <a:ea typeface="Roboto Medium"/>
              <a:cs typeface="Roboto Medium"/>
              <a:sym typeface="Roboto Medium"/>
            </a:endParaRPr>
          </a:p>
        </p:txBody>
      </p:sp>
      <p:sp>
        <p:nvSpPr>
          <p:cNvPr id="137" name="Google Shape;137;p26"/>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a:t>
            </a:r>
            <a:endParaRPr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70" name="Shape 270"/>
        <p:cNvGrpSpPr/>
        <p:nvPr/>
      </p:nvGrpSpPr>
      <p:grpSpPr>
        <a:xfrm>
          <a:off x="0" y="0"/>
          <a:ext cx="0" cy="0"/>
          <a:chOff x="0" y="0"/>
          <a:chExt cx="0" cy="0"/>
        </a:xfrm>
      </p:grpSpPr>
      <p:sp>
        <p:nvSpPr>
          <p:cNvPr id="271" name="Google Shape;271;p44"/>
          <p:cNvSpPr txBox="1"/>
          <p:nvPr>
            <p:ph type="title"/>
          </p:nvPr>
        </p:nvSpPr>
        <p:spPr>
          <a:xfrm>
            <a:off x="833050" y="582925"/>
            <a:ext cx="4619100" cy="335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4800">
                <a:solidFill>
                  <a:srgbClr val="F1C232"/>
                </a:solidFill>
                <a:latin typeface="Roboto"/>
                <a:ea typeface="Roboto"/>
                <a:cs typeface="Roboto"/>
                <a:sym typeface="Roboto"/>
              </a:rPr>
              <a:t>Let’s start by building a simple Bot - Dia</a:t>
            </a:r>
            <a:endParaRPr b="1" sz="4800">
              <a:solidFill>
                <a:srgbClr val="F1C232"/>
              </a:solidFill>
              <a:latin typeface="Roboto"/>
              <a:ea typeface="Roboto"/>
              <a:cs typeface="Roboto"/>
              <a:sym typeface="Roboto"/>
            </a:endParaRPr>
          </a:p>
        </p:txBody>
      </p:sp>
      <p:pic>
        <p:nvPicPr>
          <p:cNvPr id="272" name="Google Shape;272;p44"/>
          <p:cNvPicPr preferRelativeResize="0"/>
          <p:nvPr/>
        </p:nvPicPr>
        <p:blipFill>
          <a:blip r:embed="rId3">
            <a:alphaModFix/>
          </a:blip>
          <a:stretch>
            <a:fillRect/>
          </a:stretch>
        </p:blipFill>
        <p:spPr>
          <a:xfrm>
            <a:off x="5648313" y="0"/>
            <a:ext cx="3495675" cy="350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76" name="Shape 276"/>
        <p:cNvGrpSpPr/>
        <p:nvPr/>
      </p:nvGrpSpPr>
      <p:grpSpPr>
        <a:xfrm>
          <a:off x="0" y="0"/>
          <a:ext cx="0" cy="0"/>
          <a:chOff x="0" y="0"/>
          <a:chExt cx="0" cy="0"/>
        </a:xfrm>
      </p:grpSpPr>
      <p:sp>
        <p:nvSpPr>
          <p:cNvPr id="277" name="Google Shape;277;p45"/>
          <p:cNvSpPr txBox="1"/>
          <p:nvPr>
            <p:ph type="title"/>
          </p:nvPr>
        </p:nvSpPr>
        <p:spPr>
          <a:xfrm>
            <a:off x="145725" y="127250"/>
            <a:ext cx="8763000" cy="68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3600">
                <a:solidFill>
                  <a:srgbClr val="F1C232"/>
                </a:solidFill>
                <a:latin typeface="Roboto"/>
                <a:ea typeface="Roboto"/>
                <a:cs typeface="Roboto"/>
                <a:sym typeface="Roboto"/>
              </a:rPr>
              <a:t>Queries</a:t>
            </a:r>
            <a:endParaRPr b="1" sz="3600">
              <a:solidFill>
                <a:srgbClr val="F1C232"/>
              </a:solidFill>
              <a:latin typeface="Roboto"/>
              <a:ea typeface="Roboto"/>
              <a:cs typeface="Roboto"/>
              <a:sym typeface="Roboto"/>
            </a:endParaRPr>
          </a:p>
        </p:txBody>
      </p:sp>
      <p:graphicFrame>
        <p:nvGraphicFramePr>
          <p:cNvPr id="278" name="Google Shape;278;p45"/>
          <p:cNvGraphicFramePr/>
          <p:nvPr/>
        </p:nvGraphicFramePr>
        <p:xfrm>
          <a:off x="566850" y="813650"/>
          <a:ext cx="3000000" cy="3000000"/>
        </p:xfrm>
        <a:graphic>
          <a:graphicData uri="http://schemas.openxmlformats.org/drawingml/2006/table">
            <a:tbl>
              <a:tblPr>
                <a:noFill/>
                <a:tableStyleId>{C7CA76CC-69FB-4416-82D7-2E60110DCB3B}</a:tableStyleId>
              </a:tblPr>
              <a:tblGrid>
                <a:gridCol w="447075"/>
                <a:gridCol w="3580150"/>
                <a:gridCol w="3983075"/>
              </a:tblGrid>
              <a:tr h="659125">
                <a:tc>
                  <a:txBody>
                    <a:bodyPr/>
                    <a:lstStyle/>
                    <a:p>
                      <a:pPr indent="0" lvl="0" marL="0" rtl="0" algn="l">
                        <a:spcBef>
                          <a:spcPts val="0"/>
                        </a:spcBef>
                        <a:spcAft>
                          <a:spcPts val="0"/>
                        </a:spcAft>
                        <a:buNone/>
                      </a:pPr>
                      <a:r>
                        <a:t/>
                      </a:r>
                      <a:endParaRPr sz="1800">
                        <a:solidFill>
                          <a:srgbClr val="F1C232"/>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CFE2F3"/>
                          </a:solidFill>
                          <a:latin typeface="Roboto Medium"/>
                          <a:ea typeface="Roboto Medium"/>
                          <a:cs typeface="Roboto Medium"/>
                          <a:sym typeface="Roboto Medium"/>
                        </a:rPr>
                        <a:t>User query</a:t>
                      </a:r>
                      <a:endParaRPr sz="1800">
                        <a:solidFill>
                          <a:srgbClr val="CFE2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9FC5E8"/>
                          </a:solidFill>
                          <a:latin typeface="Roboto Medium"/>
                          <a:ea typeface="Roboto Medium"/>
                          <a:cs typeface="Roboto Medium"/>
                          <a:sym typeface="Roboto Medium"/>
                        </a:rPr>
                        <a:t>Intent</a:t>
                      </a:r>
                      <a:endParaRPr sz="1800">
                        <a:solidFill>
                          <a:srgbClr val="9FC5E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1</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9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2</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the recommended veg diet for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3</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eat non veg</a:t>
                      </a:r>
                      <a:r>
                        <a:rPr lang="en" sz="1800">
                          <a:solidFill>
                            <a:srgbClr val="F3F3F3"/>
                          </a:solidFill>
                          <a:latin typeface="Roboto Medium"/>
                          <a:ea typeface="Roboto Medium"/>
                          <a:cs typeface="Roboto Medium"/>
                          <a:sym typeface="Roboto Medium"/>
                        </a:rPr>
                        <a:t> </a:t>
                      </a:r>
                      <a:r>
                        <a:rPr lang="en" sz="1800">
                          <a:solidFill>
                            <a:srgbClr val="F3F3F3"/>
                          </a:solidFill>
                          <a:latin typeface="Roboto Medium"/>
                          <a:ea typeface="Roboto Medium"/>
                          <a:cs typeface="Roboto Medium"/>
                          <a:sym typeface="Roboto Medium"/>
                        </a:rPr>
                        <a:t>food if I have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4</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drink alcohol if I have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5</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rgbClr val="F3F3F3"/>
                          </a:solidFill>
                          <a:latin typeface="Roboto Medium"/>
                          <a:ea typeface="Roboto Medium"/>
                          <a:cs typeface="Roboto Medium"/>
                          <a:sym typeface="Roboto Medium"/>
                        </a:rPr>
                        <a:t>What are the steps to a successful talk?</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bl>
          </a:graphicData>
        </a:graphic>
      </p:graphicFrame>
    </p:spTree>
  </p:cSld>
  <p:clrMapOvr>
    <a:masterClrMapping/>
  </p:clrMapOvr>
  <mc:AlternateContent>
    <mc:Choice Requires="p14">
      <p:transition spd="med" p14:dur="6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82" name="Shape 282"/>
        <p:cNvGrpSpPr/>
        <p:nvPr/>
      </p:nvGrpSpPr>
      <p:grpSpPr>
        <a:xfrm>
          <a:off x="0" y="0"/>
          <a:ext cx="0" cy="0"/>
          <a:chOff x="0" y="0"/>
          <a:chExt cx="0" cy="0"/>
        </a:xfrm>
      </p:grpSpPr>
      <p:sp>
        <p:nvSpPr>
          <p:cNvPr id="283" name="Google Shape;283;p46"/>
          <p:cNvSpPr txBox="1"/>
          <p:nvPr>
            <p:ph type="title"/>
          </p:nvPr>
        </p:nvSpPr>
        <p:spPr>
          <a:xfrm>
            <a:off x="145725" y="127250"/>
            <a:ext cx="8763000" cy="1249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Queries</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3600">
              <a:solidFill>
                <a:srgbClr val="F1C232"/>
              </a:solidFill>
              <a:latin typeface="Roboto"/>
              <a:ea typeface="Roboto"/>
              <a:cs typeface="Roboto"/>
              <a:sym typeface="Roboto"/>
            </a:endParaRPr>
          </a:p>
        </p:txBody>
      </p:sp>
      <p:graphicFrame>
        <p:nvGraphicFramePr>
          <p:cNvPr id="284" name="Google Shape;284;p46"/>
          <p:cNvGraphicFramePr/>
          <p:nvPr/>
        </p:nvGraphicFramePr>
        <p:xfrm>
          <a:off x="566850" y="813650"/>
          <a:ext cx="3000000" cy="3000000"/>
        </p:xfrm>
        <a:graphic>
          <a:graphicData uri="http://schemas.openxmlformats.org/drawingml/2006/table">
            <a:tbl>
              <a:tblPr>
                <a:noFill/>
                <a:tableStyleId>{C7CA76CC-69FB-4416-82D7-2E60110DCB3B}</a:tableStyleId>
              </a:tblPr>
              <a:tblGrid>
                <a:gridCol w="447075"/>
                <a:gridCol w="3580150"/>
                <a:gridCol w="3983075"/>
              </a:tblGrid>
              <a:tr h="659125">
                <a:tc>
                  <a:txBody>
                    <a:bodyPr/>
                    <a:lstStyle/>
                    <a:p>
                      <a:pPr indent="0" lvl="0" marL="0" rtl="0" algn="l">
                        <a:spcBef>
                          <a:spcPts val="0"/>
                        </a:spcBef>
                        <a:spcAft>
                          <a:spcPts val="0"/>
                        </a:spcAft>
                        <a:buNone/>
                      </a:pPr>
                      <a:r>
                        <a:t/>
                      </a:r>
                      <a:endParaRPr sz="1800">
                        <a:solidFill>
                          <a:srgbClr val="F1C232"/>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CFE2F3"/>
                          </a:solidFill>
                          <a:latin typeface="Roboto Medium"/>
                          <a:ea typeface="Roboto Medium"/>
                          <a:cs typeface="Roboto Medium"/>
                          <a:sym typeface="Roboto Medium"/>
                        </a:rPr>
                        <a:t>User query</a:t>
                      </a:r>
                      <a:endParaRPr sz="1800">
                        <a:solidFill>
                          <a:srgbClr val="CFE2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9FC5E8"/>
                          </a:solidFill>
                          <a:latin typeface="Roboto Medium"/>
                          <a:ea typeface="Roboto Medium"/>
                          <a:cs typeface="Roboto Medium"/>
                          <a:sym typeface="Roboto Medium"/>
                        </a:rPr>
                        <a:t>Intent</a:t>
                      </a:r>
                      <a:endParaRPr sz="1800">
                        <a:solidFill>
                          <a:srgbClr val="9FC5E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1</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9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2</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the recommended veg diet for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3</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eat non veg food if I have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4</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drink alcohol if I have diabetes?</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5</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rgbClr val="F3F3F3"/>
                          </a:solidFill>
                          <a:latin typeface="Roboto Medium"/>
                          <a:ea typeface="Roboto Medium"/>
                          <a:cs typeface="Roboto Medium"/>
                          <a:sym typeface="Roboto Medium"/>
                        </a:rPr>
                        <a:t>What are the steps to a successful talk?</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latin typeface="Roboto Medium"/>
                        <a:ea typeface="Roboto Medium"/>
                        <a:cs typeface="Roboto Medium"/>
                        <a:sym typeface="Roboto Medium"/>
                      </a:endParaRPr>
                    </a:p>
                  </a:txBody>
                  <a:tcPr marT="91425" marB="91425" marR="91425" marL="91425"/>
                </a:tc>
              </a:tr>
            </a:tbl>
          </a:graphicData>
        </a:graphic>
      </p:graphicFrame>
    </p:spTree>
  </p:cSld>
  <p:clrMapOvr>
    <a:masterClrMapping/>
  </p:clrMapOvr>
  <mc:AlternateContent>
    <mc:Choice Requires="p14">
      <p:transition spd="med" p14:dur="6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88" name="Shape 288"/>
        <p:cNvGrpSpPr/>
        <p:nvPr/>
      </p:nvGrpSpPr>
      <p:grpSpPr>
        <a:xfrm>
          <a:off x="0" y="0"/>
          <a:ext cx="0" cy="0"/>
          <a:chOff x="0" y="0"/>
          <a:chExt cx="0" cy="0"/>
        </a:xfrm>
      </p:grpSpPr>
      <p:sp>
        <p:nvSpPr>
          <p:cNvPr id="289" name="Google Shape;289;p47"/>
          <p:cNvSpPr txBox="1"/>
          <p:nvPr>
            <p:ph type="title"/>
          </p:nvPr>
        </p:nvSpPr>
        <p:spPr>
          <a:xfrm>
            <a:off x="145725" y="127250"/>
            <a:ext cx="8763000" cy="1249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Queries</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3600">
              <a:solidFill>
                <a:srgbClr val="F1C232"/>
              </a:solidFill>
              <a:latin typeface="Roboto"/>
              <a:ea typeface="Roboto"/>
              <a:cs typeface="Roboto"/>
              <a:sym typeface="Roboto"/>
            </a:endParaRPr>
          </a:p>
        </p:txBody>
      </p:sp>
      <p:graphicFrame>
        <p:nvGraphicFramePr>
          <p:cNvPr id="290" name="Google Shape;290;p47"/>
          <p:cNvGraphicFramePr/>
          <p:nvPr/>
        </p:nvGraphicFramePr>
        <p:xfrm>
          <a:off x="566850" y="813650"/>
          <a:ext cx="3000000" cy="3000000"/>
        </p:xfrm>
        <a:graphic>
          <a:graphicData uri="http://schemas.openxmlformats.org/drawingml/2006/table">
            <a:tbl>
              <a:tblPr>
                <a:noFill/>
                <a:tableStyleId>{C7CA76CC-69FB-4416-82D7-2E60110DCB3B}</a:tableStyleId>
              </a:tblPr>
              <a:tblGrid>
                <a:gridCol w="447075"/>
                <a:gridCol w="3580150"/>
                <a:gridCol w="3983075"/>
              </a:tblGrid>
              <a:tr h="659125">
                <a:tc>
                  <a:txBody>
                    <a:bodyPr/>
                    <a:lstStyle/>
                    <a:p>
                      <a:pPr indent="0" lvl="0" marL="0" rtl="0" algn="l">
                        <a:spcBef>
                          <a:spcPts val="0"/>
                        </a:spcBef>
                        <a:spcAft>
                          <a:spcPts val="0"/>
                        </a:spcAft>
                        <a:buNone/>
                      </a:pPr>
                      <a:r>
                        <a:t/>
                      </a:r>
                      <a:endParaRPr sz="1800">
                        <a:solidFill>
                          <a:srgbClr val="F1C232"/>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CFE2F3"/>
                          </a:solidFill>
                          <a:latin typeface="Roboto Medium"/>
                          <a:ea typeface="Roboto Medium"/>
                          <a:cs typeface="Roboto Medium"/>
                          <a:sym typeface="Roboto Medium"/>
                        </a:rPr>
                        <a:t>User query</a:t>
                      </a:r>
                      <a:endParaRPr sz="1800">
                        <a:solidFill>
                          <a:srgbClr val="CFE2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9FC5E8"/>
                          </a:solidFill>
                          <a:latin typeface="Roboto Medium"/>
                          <a:ea typeface="Roboto Medium"/>
                          <a:cs typeface="Roboto Medium"/>
                          <a:sym typeface="Roboto Medium"/>
                        </a:rPr>
                        <a:t>Intent</a:t>
                      </a:r>
                      <a:endParaRPr sz="1800">
                        <a:solidFill>
                          <a:srgbClr val="9FC5E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1</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about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9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2</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the </a:t>
                      </a:r>
                      <a:r>
                        <a:rPr lang="en" sz="1800">
                          <a:solidFill>
                            <a:srgbClr val="E69138"/>
                          </a:solidFill>
                          <a:latin typeface="Roboto Medium"/>
                          <a:ea typeface="Roboto Medium"/>
                          <a:cs typeface="Roboto Medium"/>
                          <a:sym typeface="Roboto Medium"/>
                        </a:rPr>
                        <a:t>recommended</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 for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r</a:t>
                      </a:r>
                      <a:r>
                        <a:rPr lang="en" sz="1800">
                          <a:solidFill>
                            <a:srgbClr val="E69138"/>
                          </a:solidFill>
                          <a:latin typeface="Roboto Medium"/>
                          <a:ea typeface="Roboto Medium"/>
                          <a:cs typeface="Roboto Medium"/>
                          <a:sym typeface="Roboto Medium"/>
                        </a:rPr>
                        <a:t>ecommended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3</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eat </a:t>
                      </a:r>
                      <a:r>
                        <a:rPr lang="en" sz="1800">
                          <a:solidFill>
                            <a:srgbClr val="E69138"/>
                          </a:solidFill>
                          <a:latin typeface="Roboto Medium"/>
                          <a:ea typeface="Roboto Medium"/>
                          <a:cs typeface="Roboto Medium"/>
                          <a:sym typeface="Roboto Medium"/>
                        </a:rPr>
                        <a:t>non 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n</a:t>
                      </a:r>
                      <a:r>
                        <a:rPr lang="en" sz="1800">
                          <a:solidFill>
                            <a:srgbClr val="E69138"/>
                          </a:solidFill>
                          <a:latin typeface="Roboto Medium"/>
                          <a:ea typeface="Roboto Medium"/>
                          <a:cs typeface="Roboto Medium"/>
                          <a:sym typeface="Roboto Medium"/>
                        </a:rPr>
                        <a:t>onveg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4</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a:t>
                      </a:r>
                      <a:r>
                        <a:rPr lang="en" sz="1800">
                          <a:solidFill>
                            <a:srgbClr val="E69138"/>
                          </a:solidFill>
                          <a:latin typeface="Roboto Medium"/>
                          <a:ea typeface="Roboto Medium"/>
                          <a:cs typeface="Roboto Medium"/>
                          <a:sym typeface="Roboto Medium"/>
                        </a:rPr>
                        <a:t>drink alcohol</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consume</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alcohol</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5</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rgbClr val="F3F3F3"/>
                          </a:solidFill>
                          <a:latin typeface="Roboto Medium"/>
                          <a:ea typeface="Roboto Medium"/>
                          <a:cs typeface="Roboto Medium"/>
                          <a:sym typeface="Roboto Medium"/>
                        </a:rPr>
                        <a:t>What are the steps to a successful talk?</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t/>
                      </a:r>
                      <a:endParaRPr sz="1800">
                        <a:solidFill>
                          <a:srgbClr val="F3F3F3"/>
                        </a:solidFill>
                        <a:latin typeface="Roboto Medium"/>
                        <a:ea typeface="Roboto Medium"/>
                        <a:cs typeface="Roboto Medium"/>
                        <a:sym typeface="Roboto Medium"/>
                      </a:endParaRPr>
                    </a:p>
                  </a:txBody>
                  <a:tcPr marT="91425" marB="91425" marR="91425" marL="91425"/>
                </a:tc>
              </a:tr>
            </a:tbl>
          </a:graphicData>
        </a:graphic>
      </p:graphicFrame>
    </p:spTree>
  </p:cSld>
  <p:clrMapOvr>
    <a:masterClrMapping/>
  </p:clrMapOvr>
  <mc:AlternateContent>
    <mc:Choice Requires="p14">
      <p:transition spd="med" p14:dur="6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294" name="Shape 294"/>
        <p:cNvGrpSpPr/>
        <p:nvPr/>
      </p:nvGrpSpPr>
      <p:grpSpPr>
        <a:xfrm>
          <a:off x="0" y="0"/>
          <a:ext cx="0" cy="0"/>
          <a:chOff x="0" y="0"/>
          <a:chExt cx="0" cy="0"/>
        </a:xfrm>
      </p:grpSpPr>
      <p:sp>
        <p:nvSpPr>
          <p:cNvPr id="295" name="Google Shape;295;p48"/>
          <p:cNvSpPr txBox="1"/>
          <p:nvPr>
            <p:ph type="title"/>
          </p:nvPr>
        </p:nvSpPr>
        <p:spPr>
          <a:xfrm>
            <a:off x="145725" y="127250"/>
            <a:ext cx="8763000" cy="1249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Queries</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3600">
              <a:solidFill>
                <a:srgbClr val="F1C232"/>
              </a:solidFill>
              <a:latin typeface="Roboto"/>
              <a:ea typeface="Roboto"/>
              <a:cs typeface="Roboto"/>
              <a:sym typeface="Roboto"/>
            </a:endParaRPr>
          </a:p>
        </p:txBody>
      </p:sp>
      <p:graphicFrame>
        <p:nvGraphicFramePr>
          <p:cNvPr id="296" name="Google Shape;296;p48"/>
          <p:cNvGraphicFramePr/>
          <p:nvPr/>
        </p:nvGraphicFramePr>
        <p:xfrm>
          <a:off x="566850" y="813650"/>
          <a:ext cx="3000000" cy="3000000"/>
        </p:xfrm>
        <a:graphic>
          <a:graphicData uri="http://schemas.openxmlformats.org/drawingml/2006/table">
            <a:tbl>
              <a:tblPr>
                <a:noFill/>
                <a:tableStyleId>{C7CA76CC-69FB-4416-82D7-2E60110DCB3B}</a:tableStyleId>
              </a:tblPr>
              <a:tblGrid>
                <a:gridCol w="447075"/>
                <a:gridCol w="3580150"/>
                <a:gridCol w="3983075"/>
              </a:tblGrid>
              <a:tr h="659125">
                <a:tc>
                  <a:txBody>
                    <a:bodyPr/>
                    <a:lstStyle/>
                    <a:p>
                      <a:pPr indent="0" lvl="0" marL="0" rtl="0" algn="l">
                        <a:spcBef>
                          <a:spcPts val="0"/>
                        </a:spcBef>
                        <a:spcAft>
                          <a:spcPts val="0"/>
                        </a:spcAft>
                        <a:buNone/>
                      </a:pPr>
                      <a:r>
                        <a:t/>
                      </a:r>
                      <a:endParaRPr sz="1800">
                        <a:solidFill>
                          <a:srgbClr val="F1C232"/>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CFE2F3"/>
                          </a:solidFill>
                          <a:latin typeface="Roboto Medium"/>
                          <a:ea typeface="Roboto Medium"/>
                          <a:cs typeface="Roboto Medium"/>
                          <a:sym typeface="Roboto Medium"/>
                        </a:rPr>
                        <a:t>User query</a:t>
                      </a:r>
                      <a:endParaRPr sz="1800">
                        <a:solidFill>
                          <a:srgbClr val="CFE2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9FC5E8"/>
                          </a:solidFill>
                          <a:latin typeface="Roboto Medium"/>
                          <a:ea typeface="Roboto Medium"/>
                          <a:cs typeface="Roboto Medium"/>
                          <a:sym typeface="Roboto Medium"/>
                        </a:rPr>
                        <a:t>Intent</a:t>
                      </a:r>
                      <a:endParaRPr sz="1800">
                        <a:solidFill>
                          <a:srgbClr val="9FC5E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1</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about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9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2</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the </a:t>
                      </a:r>
                      <a:r>
                        <a:rPr lang="en" sz="1800">
                          <a:solidFill>
                            <a:srgbClr val="E69138"/>
                          </a:solidFill>
                          <a:latin typeface="Roboto Medium"/>
                          <a:ea typeface="Roboto Medium"/>
                          <a:cs typeface="Roboto Medium"/>
                          <a:sym typeface="Roboto Medium"/>
                        </a:rPr>
                        <a:t>recommended</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 for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recommended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3</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eat </a:t>
                      </a:r>
                      <a:r>
                        <a:rPr lang="en" sz="1800">
                          <a:solidFill>
                            <a:srgbClr val="E69138"/>
                          </a:solidFill>
                          <a:latin typeface="Roboto Medium"/>
                          <a:ea typeface="Roboto Medium"/>
                          <a:cs typeface="Roboto Medium"/>
                          <a:sym typeface="Roboto Medium"/>
                        </a:rPr>
                        <a:t>non 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nonveg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4</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a:t>
                      </a:r>
                      <a:r>
                        <a:rPr lang="en" sz="1800">
                          <a:solidFill>
                            <a:srgbClr val="E69138"/>
                          </a:solidFill>
                          <a:latin typeface="Roboto Medium"/>
                          <a:ea typeface="Roboto Medium"/>
                          <a:cs typeface="Roboto Medium"/>
                          <a:sym typeface="Roboto Medium"/>
                        </a:rPr>
                        <a:t>drink alcohol</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consume</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alcohol</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5</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are the steps to a successful talk?</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1C232"/>
                          </a:solidFill>
                          <a:latin typeface="Roboto Black"/>
                          <a:ea typeface="Roboto Black"/>
                          <a:cs typeface="Roboto Black"/>
                          <a:sym typeface="Roboto Black"/>
                        </a:rPr>
                        <a:t>Unknown</a:t>
                      </a:r>
                      <a:endParaRPr sz="1800">
                        <a:solidFill>
                          <a:srgbClr val="F1C232"/>
                        </a:solidFill>
                        <a:latin typeface="Roboto Black"/>
                        <a:ea typeface="Roboto Black"/>
                        <a:cs typeface="Roboto Black"/>
                        <a:sym typeface="Roboto Black"/>
                      </a:endParaRPr>
                    </a:p>
                  </a:txBody>
                  <a:tcPr marT="91425" marB="91425" marR="91425" marL="91425"/>
                </a:tc>
              </a:tr>
            </a:tbl>
          </a:graphicData>
        </a:graphic>
      </p:graphicFrame>
    </p:spTree>
  </p:cSld>
  <p:clrMapOvr>
    <a:masterClrMapping/>
  </p:clrMapOvr>
  <mc:AlternateContent>
    <mc:Choice Requires="p14">
      <p:transition spd="med" p14:dur="6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00" name="Shape 300"/>
        <p:cNvGrpSpPr/>
        <p:nvPr/>
      </p:nvGrpSpPr>
      <p:grpSpPr>
        <a:xfrm>
          <a:off x="0" y="0"/>
          <a:ext cx="0" cy="0"/>
          <a:chOff x="0" y="0"/>
          <a:chExt cx="0" cy="0"/>
        </a:xfrm>
      </p:grpSpPr>
      <p:sp>
        <p:nvSpPr>
          <p:cNvPr id="301" name="Google Shape;301;p49"/>
          <p:cNvSpPr txBox="1"/>
          <p:nvPr/>
        </p:nvSpPr>
        <p:spPr>
          <a:xfrm>
            <a:off x="399425" y="326050"/>
            <a:ext cx="8403900" cy="4361100"/>
          </a:xfrm>
          <a:prstGeom prst="rect">
            <a:avLst/>
          </a:prstGeom>
          <a:noFill/>
          <a:ln>
            <a:noFill/>
          </a:ln>
        </p:spPr>
        <p:txBody>
          <a:bodyPr anchorCtr="0" anchor="t" bIns="91425" lIns="91425" spcFirstLastPara="1" rIns="91425" wrap="square" tIns="91425">
            <a:noAutofit/>
          </a:bodyPr>
          <a:lstStyle/>
          <a:p>
            <a:pPr indent="-533400" lvl="0" marL="457200" marR="0" rtl="0" algn="l">
              <a:lnSpc>
                <a:spcPct val="115000"/>
              </a:lnSpc>
              <a:spcBef>
                <a:spcPts val="0"/>
              </a:spcBef>
              <a:spcAft>
                <a:spcPts val="0"/>
              </a:spcAft>
              <a:buClr>
                <a:srgbClr val="F3F3F3"/>
              </a:buClr>
              <a:buSzPts val="4800"/>
              <a:buFont typeface="Roboto"/>
              <a:buChar char="-"/>
            </a:pPr>
            <a:r>
              <a:rPr b="1" lang="en" sz="4800">
                <a:solidFill>
                  <a:srgbClr val="F3F3F3"/>
                </a:solidFill>
                <a:latin typeface="Roboto"/>
                <a:ea typeface="Roboto"/>
                <a:cs typeface="Roboto"/>
                <a:sym typeface="Roboto"/>
              </a:rPr>
              <a:t>I</a:t>
            </a:r>
            <a:r>
              <a:rPr b="1" lang="en" sz="4800">
                <a:solidFill>
                  <a:srgbClr val="F3F3F3"/>
                </a:solidFill>
                <a:latin typeface="Roboto"/>
                <a:ea typeface="Roboto"/>
                <a:cs typeface="Roboto"/>
                <a:sym typeface="Roboto"/>
              </a:rPr>
              <a:t>ntents are the actions users want to execute.</a:t>
            </a:r>
            <a:endParaRPr b="1" sz="4800">
              <a:solidFill>
                <a:srgbClr val="F3F3F3"/>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05" name="Shape 305"/>
        <p:cNvGrpSpPr/>
        <p:nvPr/>
      </p:nvGrpSpPr>
      <p:grpSpPr>
        <a:xfrm>
          <a:off x="0" y="0"/>
          <a:ext cx="0" cy="0"/>
          <a:chOff x="0" y="0"/>
          <a:chExt cx="0" cy="0"/>
        </a:xfrm>
      </p:grpSpPr>
      <p:sp>
        <p:nvSpPr>
          <p:cNvPr id="306" name="Google Shape;306;p50"/>
          <p:cNvSpPr txBox="1"/>
          <p:nvPr/>
        </p:nvSpPr>
        <p:spPr>
          <a:xfrm>
            <a:off x="399425" y="326050"/>
            <a:ext cx="8403900" cy="4361100"/>
          </a:xfrm>
          <a:prstGeom prst="rect">
            <a:avLst/>
          </a:prstGeom>
          <a:noFill/>
          <a:ln>
            <a:noFill/>
          </a:ln>
        </p:spPr>
        <p:txBody>
          <a:bodyPr anchorCtr="0" anchor="t" bIns="91425" lIns="91425" spcFirstLastPara="1" rIns="91425" wrap="square" tIns="91425">
            <a:noAutofit/>
          </a:bodyPr>
          <a:lstStyle/>
          <a:p>
            <a:pPr indent="-533400" lvl="0" marL="457200" marR="0" rtl="0" algn="l">
              <a:lnSpc>
                <a:spcPct val="115000"/>
              </a:lnSpc>
              <a:spcBef>
                <a:spcPts val="0"/>
              </a:spcBef>
              <a:spcAft>
                <a:spcPts val="0"/>
              </a:spcAft>
              <a:buClr>
                <a:srgbClr val="F3F3F3"/>
              </a:buClr>
              <a:buSzPts val="4800"/>
              <a:buFont typeface="Roboto"/>
              <a:buChar char="-"/>
            </a:pPr>
            <a:r>
              <a:rPr b="1" lang="en" sz="4800">
                <a:solidFill>
                  <a:srgbClr val="1C4587"/>
                </a:solidFill>
                <a:latin typeface="Roboto"/>
                <a:ea typeface="Roboto"/>
                <a:cs typeface="Roboto"/>
                <a:sym typeface="Roboto"/>
              </a:rPr>
              <a:t>Intents are the actions </a:t>
            </a:r>
            <a:r>
              <a:rPr b="1" lang="en" sz="4800">
                <a:solidFill>
                  <a:srgbClr val="CC0000"/>
                </a:solidFill>
                <a:latin typeface="Roboto"/>
                <a:ea typeface="Roboto"/>
                <a:cs typeface="Roboto"/>
                <a:sym typeface="Roboto"/>
              </a:rPr>
              <a:t>users</a:t>
            </a:r>
            <a:r>
              <a:rPr b="1" lang="en" sz="4800">
                <a:solidFill>
                  <a:srgbClr val="1C4587"/>
                </a:solidFill>
                <a:latin typeface="Roboto"/>
                <a:ea typeface="Roboto"/>
                <a:cs typeface="Roboto"/>
                <a:sym typeface="Roboto"/>
              </a:rPr>
              <a:t> want to</a:t>
            </a:r>
            <a:r>
              <a:rPr b="1" lang="en" sz="4800">
                <a:solidFill>
                  <a:srgbClr val="F3F3F3"/>
                </a:solidFill>
                <a:latin typeface="Roboto"/>
                <a:ea typeface="Roboto"/>
                <a:cs typeface="Roboto"/>
                <a:sym typeface="Roboto"/>
              </a:rPr>
              <a:t> </a:t>
            </a:r>
            <a:r>
              <a:rPr b="1" lang="en" sz="4800">
                <a:solidFill>
                  <a:srgbClr val="E69138"/>
                </a:solidFill>
                <a:latin typeface="Roboto"/>
                <a:ea typeface="Roboto"/>
                <a:cs typeface="Roboto"/>
                <a:sym typeface="Roboto"/>
              </a:rPr>
              <a:t>execute</a:t>
            </a:r>
            <a:r>
              <a:rPr b="1" lang="en" sz="4800">
                <a:solidFill>
                  <a:srgbClr val="F3F3F3"/>
                </a:solidFill>
                <a:latin typeface="Roboto"/>
                <a:ea typeface="Roboto"/>
                <a:cs typeface="Roboto"/>
                <a:sym typeface="Roboto"/>
              </a:rPr>
              <a:t>.</a:t>
            </a:r>
            <a:endParaRPr b="1" sz="4800">
              <a:solidFill>
                <a:srgbClr val="F3F3F3"/>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10" name="Shape 310"/>
        <p:cNvGrpSpPr/>
        <p:nvPr/>
      </p:nvGrpSpPr>
      <p:grpSpPr>
        <a:xfrm>
          <a:off x="0" y="0"/>
          <a:ext cx="0" cy="0"/>
          <a:chOff x="0" y="0"/>
          <a:chExt cx="0" cy="0"/>
        </a:xfrm>
      </p:grpSpPr>
      <p:sp>
        <p:nvSpPr>
          <p:cNvPr id="311" name="Google Shape;311;p51"/>
          <p:cNvSpPr txBox="1"/>
          <p:nvPr/>
        </p:nvSpPr>
        <p:spPr>
          <a:xfrm>
            <a:off x="399425" y="326050"/>
            <a:ext cx="8403900" cy="4361100"/>
          </a:xfrm>
          <a:prstGeom prst="rect">
            <a:avLst/>
          </a:prstGeom>
          <a:noFill/>
          <a:ln>
            <a:noFill/>
          </a:ln>
        </p:spPr>
        <p:txBody>
          <a:bodyPr anchorCtr="0" anchor="t" bIns="91425" lIns="91425" spcFirstLastPara="1" rIns="91425" wrap="square" tIns="91425">
            <a:noAutofit/>
          </a:bodyPr>
          <a:lstStyle/>
          <a:p>
            <a:pPr indent="-533400" lvl="0" marL="457200" marR="0" rtl="0" algn="l">
              <a:lnSpc>
                <a:spcPct val="115000"/>
              </a:lnSpc>
              <a:spcBef>
                <a:spcPts val="0"/>
              </a:spcBef>
              <a:spcAft>
                <a:spcPts val="0"/>
              </a:spcAft>
              <a:buClr>
                <a:srgbClr val="1C4587"/>
              </a:buClr>
              <a:buSzPts val="4800"/>
              <a:buFont typeface="Roboto"/>
              <a:buChar char="-"/>
            </a:pPr>
            <a:r>
              <a:rPr b="1" lang="en" sz="4800">
                <a:solidFill>
                  <a:srgbClr val="1C4587"/>
                </a:solidFill>
                <a:latin typeface="Roboto"/>
                <a:ea typeface="Roboto"/>
                <a:cs typeface="Roboto"/>
                <a:sym typeface="Roboto"/>
              </a:rPr>
              <a:t>Intents are the actions users want to execute.</a:t>
            </a:r>
            <a:br>
              <a:rPr b="1" lang="en" sz="4800">
                <a:solidFill>
                  <a:srgbClr val="1C4587"/>
                </a:solidFill>
                <a:latin typeface="Roboto"/>
                <a:ea typeface="Roboto"/>
                <a:cs typeface="Roboto"/>
                <a:sym typeface="Roboto"/>
              </a:rPr>
            </a:br>
            <a:endParaRPr b="1" sz="4800">
              <a:solidFill>
                <a:srgbClr val="1C4587"/>
              </a:solidFill>
              <a:latin typeface="Roboto"/>
              <a:ea typeface="Roboto"/>
              <a:cs typeface="Roboto"/>
              <a:sym typeface="Roboto"/>
            </a:endParaRPr>
          </a:p>
          <a:p>
            <a:pPr indent="-533400" lvl="0" marL="457200" marR="0" rtl="0" algn="l">
              <a:lnSpc>
                <a:spcPct val="115000"/>
              </a:lnSpc>
              <a:spcBef>
                <a:spcPts val="0"/>
              </a:spcBef>
              <a:spcAft>
                <a:spcPts val="0"/>
              </a:spcAft>
              <a:buClr>
                <a:srgbClr val="F3F3F3"/>
              </a:buClr>
              <a:buSzPts val="4800"/>
              <a:buFont typeface="Roboto"/>
              <a:buChar char="-"/>
            </a:pPr>
            <a:r>
              <a:rPr b="1" lang="en" sz="4800">
                <a:solidFill>
                  <a:srgbClr val="F3F3F3"/>
                </a:solidFill>
                <a:latin typeface="Roboto"/>
                <a:ea typeface="Roboto"/>
                <a:cs typeface="Roboto"/>
                <a:sym typeface="Roboto"/>
              </a:rPr>
              <a:t>It helps the agent determine what the users want.</a:t>
            </a:r>
            <a:endParaRPr b="1" sz="4800">
              <a:solidFill>
                <a:srgbClr val="F3F3F3"/>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15" name="Shape 315"/>
        <p:cNvGrpSpPr/>
        <p:nvPr/>
      </p:nvGrpSpPr>
      <p:grpSpPr>
        <a:xfrm>
          <a:off x="0" y="0"/>
          <a:ext cx="0" cy="0"/>
          <a:chOff x="0" y="0"/>
          <a:chExt cx="0" cy="0"/>
        </a:xfrm>
      </p:grpSpPr>
      <p:sp>
        <p:nvSpPr>
          <p:cNvPr id="316" name="Google Shape;316;p52"/>
          <p:cNvSpPr txBox="1"/>
          <p:nvPr/>
        </p:nvSpPr>
        <p:spPr>
          <a:xfrm>
            <a:off x="399425" y="326050"/>
            <a:ext cx="8403900" cy="4361100"/>
          </a:xfrm>
          <a:prstGeom prst="rect">
            <a:avLst/>
          </a:prstGeom>
          <a:noFill/>
          <a:ln>
            <a:noFill/>
          </a:ln>
        </p:spPr>
        <p:txBody>
          <a:bodyPr anchorCtr="0" anchor="t" bIns="91425" lIns="91425" spcFirstLastPara="1" rIns="91425" wrap="square" tIns="91425">
            <a:noAutofit/>
          </a:bodyPr>
          <a:lstStyle/>
          <a:p>
            <a:pPr indent="-533400" lvl="0" marL="457200" marR="0" rtl="0" algn="l">
              <a:lnSpc>
                <a:spcPct val="115000"/>
              </a:lnSpc>
              <a:spcBef>
                <a:spcPts val="0"/>
              </a:spcBef>
              <a:spcAft>
                <a:spcPts val="0"/>
              </a:spcAft>
              <a:buClr>
                <a:srgbClr val="1C4587"/>
              </a:buClr>
              <a:buSzPts val="4800"/>
              <a:buFont typeface="Roboto"/>
              <a:buChar char="-"/>
            </a:pPr>
            <a:r>
              <a:rPr b="1" lang="en" sz="4800">
                <a:solidFill>
                  <a:srgbClr val="1C4587"/>
                </a:solidFill>
                <a:latin typeface="Roboto"/>
                <a:ea typeface="Roboto"/>
                <a:cs typeface="Roboto"/>
                <a:sym typeface="Roboto"/>
              </a:rPr>
              <a:t>Intents are the actions users want to execute.</a:t>
            </a:r>
            <a:br>
              <a:rPr b="1" lang="en" sz="4800">
                <a:solidFill>
                  <a:srgbClr val="1C4587"/>
                </a:solidFill>
                <a:latin typeface="Roboto"/>
                <a:ea typeface="Roboto"/>
                <a:cs typeface="Roboto"/>
                <a:sym typeface="Roboto"/>
              </a:rPr>
            </a:br>
            <a:endParaRPr b="1" sz="4800">
              <a:solidFill>
                <a:srgbClr val="1C4587"/>
              </a:solidFill>
              <a:latin typeface="Roboto"/>
              <a:ea typeface="Roboto"/>
              <a:cs typeface="Roboto"/>
              <a:sym typeface="Roboto"/>
            </a:endParaRPr>
          </a:p>
          <a:p>
            <a:pPr indent="-533400" lvl="0" marL="457200" marR="0" rtl="0" algn="l">
              <a:lnSpc>
                <a:spcPct val="115000"/>
              </a:lnSpc>
              <a:spcBef>
                <a:spcPts val="0"/>
              </a:spcBef>
              <a:spcAft>
                <a:spcPts val="0"/>
              </a:spcAft>
              <a:buClr>
                <a:srgbClr val="F3F3F3"/>
              </a:buClr>
              <a:buSzPts val="4800"/>
              <a:buFont typeface="Roboto"/>
              <a:buChar char="-"/>
            </a:pPr>
            <a:r>
              <a:rPr b="1" lang="en" sz="4800">
                <a:solidFill>
                  <a:srgbClr val="1C4587"/>
                </a:solidFill>
                <a:latin typeface="Roboto"/>
                <a:ea typeface="Roboto"/>
                <a:cs typeface="Roboto"/>
                <a:sym typeface="Roboto"/>
              </a:rPr>
              <a:t>It helps the</a:t>
            </a:r>
            <a:r>
              <a:rPr b="1" lang="en" sz="4800">
                <a:solidFill>
                  <a:srgbClr val="F3F3F3"/>
                </a:solidFill>
                <a:latin typeface="Roboto"/>
                <a:ea typeface="Roboto"/>
                <a:cs typeface="Roboto"/>
                <a:sym typeface="Roboto"/>
              </a:rPr>
              <a:t> </a:t>
            </a:r>
            <a:r>
              <a:rPr b="1" lang="en" sz="4800">
                <a:solidFill>
                  <a:srgbClr val="CC0000"/>
                </a:solidFill>
                <a:latin typeface="Roboto"/>
                <a:ea typeface="Roboto"/>
                <a:cs typeface="Roboto"/>
                <a:sym typeface="Roboto"/>
              </a:rPr>
              <a:t>agent</a:t>
            </a:r>
            <a:r>
              <a:rPr b="1" lang="en" sz="4800">
                <a:solidFill>
                  <a:srgbClr val="F3F3F3"/>
                </a:solidFill>
                <a:latin typeface="Roboto"/>
                <a:ea typeface="Roboto"/>
                <a:cs typeface="Roboto"/>
                <a:sym typeface="Roboto"/>
              </a:rPr>
              <a:t> </a:t>
            </a:r>
            <a:r>
              <a:rPr b="1" lang="en" sz="4800">
                <a:solidFill>
                  <a:srgbClr val="1C4587"/>
                </a:solidFill>
                <a:latin typeface="Roboto"/>
                <a:ea typeface="Roboto"/>
                <a:cs typeface="Roboto"/>
                <a:sym typeface="Roboto"/>
              </a:rPr>
              <a:t>determine what the</a:t>
            </a:r>
            <a:r>
              <a:rPr b="1" lang="en" sz="4800">
                <a:solidFill>
                  <a:srgbClr val="F3F3F3"/>
                </a:solidFill>
                <a:latin typeface="Roboto"/>
                <a:ea typeface="Roboto"/>
                <a:cs typeface="Roboto"/>
                <a:sym typeface="Roboto"/>
              </a:rPr>
              <a:t> </a:t>
            </a:r>
            <a:r>
              <a:rPr b="1" lang="en" sz="4800">
                <a:solidFill>
                  <a:srgbClr val="E69138"/>
                </a:solidFill>
                <a:latin typeface="Roboto"/>
                <a:ea typeface="Roboto"/>
                <a:cs typeface="Roboto"/>
                <a:sym typeface="Roboto"/>
              </a:rPr>
              <a:t>users want.</a:t>
            </a:r>
            <a:endParaRPr b="1" sz="4800">
              <a:solidFill>
                <a:srgbClr val="E69138"/>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20" name="Shape 320"/>
        <p:cNvGrpSpPr/>
        <p:nvPr/>
      </p:nvGrpSpPr>
      <p:grpSpPr>
        <a:xfrm>
          <a:off x="0" y="0"/>
          <a:ext cx="0" cy="0"/>
          <a:chOff x="0" y="0"/>
          <a:chExt cx="0" cy="0"/>
        </a:xfrm>
      </p:grpSpPr>
      <p:sp>
        <p:nvSpPr>
          <p:cNvPr id="321" name="Google Shape;321;p53"/>
          <p:cNvSpPr/>
          <p:nvPr/>
        </p:nvSpPr>
        <p:spPr>
          <a:xfrm>
            <a:off x="383550" y="535075"/>
            <a:ext cx="3906900" cy="1375800"/>
          </a:xfrm>
          <a:prstGeom prst="wedgeRectCallout">
            <a:avLst>
              <a:gd fmla="val -20833" name="adj1"/>
              <a:gd fmla="val 625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3F3F3"/>
                </a:solidFill>
                <a:latin typeface="Roboto"/>
                <a:ea typeface="Roboto"/>
                <a:cs typeface="Roboto"/>
                <a:sym typeface="Roboto"/>
              </a:rPr>
              <a:t>User</a:t>
            </a:r>
            <a:r>
              <a:rPr b="1" lang="en" sz="3600">
                <a:solidFill>
                  <a:srgbClr val="F3F3F3"/>
                </a:solidFill>
                <a:latin typeface="Roboto"/>
                <a:ea typeface="Roboto"/>
                <a:cs typeface="Roboto"/>
                <a:sym typeface="Roboto"/>
              </a:rPr>
              <a:t> Query:</a:t>
            </a:r>
            <a:endParaRPr b="1" sz="3600">
              <a:solidFill>
                <a:srgbClr val="F3F3F3"/>
              </a:solidFill>
              <a:latin typeface="Roboto"/>
              <a:ea typeface="Roboto"/>
              <a:cs typeface="Roboto"/>
              <a:sym typeface="Roboto"/>
            </a:endParaRPr>
          </a:p>
          <a:p>
            <a:pPr indent="0" lvl="0" marL="0" rtl="0" algn="l">
              <a:spcBef>
                <a:spcPts val="0"/>
              </a:spcBef>
              <a:spcAft>
                <a:spcPts val="0"/>
              </a:spcAft>
              <a:buNone/>
            </a:pPr>
            <a:r>
              <a:rPr b="1" lang="en" sz="3600">
                <a:solidFill>
                  <a:srgbClr val="F1C232"/>
                </a:solidFill>
                <a:latin typeface="Roboto"/>
                <a:ea typeface="Roboto"/>
                <a:cs typeface="Roboto"/>
                <a:sym typeface="Roboto"/>
              </a:rPr>
              <a:t>What is diabetes?</a:t>
            </a:r>
            <a:endParaRPr b="1" sz="3600">
              <a:solidFill>
                <a:srgbClr val="F1C23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41" name="Shape 141"/>
        <p:cNvGrpSpPr/>
        <p:nvPr/>
      </p:nvGrpSpPr>
      <p:grpSpPr>
        <a:xfrm>
          <a:off x="0" y="0"/>
          <a:ext cx="0" cy="0"/>
          <a:chOff x="0" y="0"/>
          <a:chExt cx="0" cy="0"/>
        </a:xfrm>
      </p:grpSpPr>
      <p:sp>
        <p:nvSpPr>
          <p:cNvPr id="142" name="Google Shape;142;p27"/>
          <p:cNvSpPr txBox="1"/>
          <p:nvPr/>
        </p:nvSpPr>
        <p:spPr>
          <a:xfrm>
            <a:off x="221850" y="105227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4800">
                <a:solidFill>
                  <a:srgbClr val="1C4587"/>
                </a:solidFill>
                <a:latin typeface="Roboto Medium"/>
                <a:ea typeface="Roboto Medium"/>
                <a:cs typeface="Roboto Medium"/>
                <a:sym typeface="Roboto Medium"/>
              </a:rPr>
              <a:t>Health is a state of</a:t>
            </a:r>
            <a:r>
              <a:rPr lang="en" sz="4800">
                <a:solidFill>
                  <a:srgbClr val="A4C2F4"/>
                </a:solidFill>
                <a:latin typeface="Roboto Medium"/>
                <a:ea typeface="Roboto Medium"/>
                <a:cs typeface="Roboto Medium"/>
                <a:sym typeface="Roboto Medium"/>
              </a:rPr>
              <a:t> </a:t>
            </a:r>
            <a:r>
              <a:rPr lang="en" sz="4800">
                <a:solidFill>
                  <a:srgbClr val="E69138"/>
                </a:solidFill>
                <a:latin typeface="Roboto Medium"/>
                <a:ea typeface="Roboto Medium"/>
                <a:cs typeface="Roboto Medium"/>
                <a:sym typeface="Roboto Medium"/>
              </a:rPr>
              <a:t>complete physical, mental and social well-being</a:t>
            </a:r>
            <a:r>
              <a:rPr lang="en" sz="4800">
                <a:solidFill>
                  <a:srgbClr val="A4C2F4"/>
                </a:solidFill>
                <a:latin typeface="Roboto Medium"/>
                <a:ea typeface="Roboto Medium"/>
                <a:cs typeface="Roboto Medium"/>
                <a:sym typeface="Roboto Medium"/>
              </a:rPr>
              <a:t> </a:t>
            </a:r>
            <a:r>
              <a:rPr lang="en" sz="4800">
                <a:solidFill>
                  <a:srgbClr val="1C4587"/>
                </a:solidFill>
                <a:latin typeface="Roboto Medium"/>
                <a:ea typeface="Roboto Medium"/>
                <a:cs typeface="Roboto Medium"/>
                <a:sym typeface="Roboto Medium"/>
              </a:rPr>
              <a:t>and not merely the absence of disease or infirmity.	</a:t>
            </a:r>
            <a:r>
              <a:rPr lang="en" sz="2400">
                <a:solidFill>
                  <a:srgbClr val="F3F3F3"/>
                </a:solidFill>
                <a:latin typeface="Roboto Medium"/>
                <a:ea typeface="Roboto Medium"/>
                <a:cs typeface="Roboto Medium"/>
                <a:sym typeface="Roboto Medium"/>
              </a:rPr>
              <a:t>		                                              - WHO</a:t>
            </a:r>
            <a:endParaRPr sz="2400">
              <a:solidFill>
                <a:srgbClr val="F3F3F3"/>
              </a:solidFill>
              <a:latin typeface="Roboto Medium"/>
              <a:ea typeface="Roboto Medium"/>
              <a:cs typeface="Roboto Medium"/>
              <a:sym typeface="Roboto Medium"/>
            </a:endParaRPr>
          </a:p>
          <a:p>
            <a:pPr indent="0" lvl="0" marL="0" rtl="0" algn="l">
              <a:spcBef>
                <a:spcPts val="0"/>
              </a:spcBef>
              <a:spcAft>
                <a:spcPts val="0"/>
              </a:spcAft>
              <a:buNone/>
            </a:pPr>
            <a:r>
              <a:t/>
            </a:r>
            <a:endParaRPr sz="3600">
              <a:solidFill>
                <a:srgbClr val="20124D"/>
              </a:solidFill>
              <a:latin typeface="Roboto Medium"/>
              <a:ea typeface="Roboto Medium"/>
              <a:cs typeface="Roboto Medium"/>
              <a:sym typeface="Roboto Medium"/>
            </a:endParaRPr>
          </a:p>
        </p:txBody>
      </p:sp>
      <p:sp>
        <p:nvSpPr>
          <p:cNvPr id="143" name="Google Shape;143;p27"/>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a:t>
            </a:r>
            <a:endParaRPr b="1">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25" name="Shape 325"/>
        <p:cNvGrpSpPr/>
        <p:nvPr/>
      </p:nvGrpSpPr>
      <p:grpSpPr>
        <a:xfrm>
          <a:off x="0" y="0"/>
          <a:ext cx="0" cy="0"/>
          <a:chOff x="0" y="0"/>
          <a:chExt cx="0" cy="0"/>
        </a:xfrm>
      </p:grpSpPr>
      <p:sp>
        <p:nvSpPr>
          <p:cNvPr id="326" name="Google Shape;326;p54"/>
          <p:cNvSpPr/>
          <p:nvPr/>
        </p:nvSpPr>
        <p:spPr>
          <a:xfrm>
            <a:off x="383550" y="535075"/>
            <a:ext cx="3906900" cy="1375800"/>
          </a:xfrm>
          <a:prstGeom prst="wedgeRectCallout">
            <a:avLst>
              <a:gd fmla="val -20833" name="adj1"/>
              <a:gd fmla="val 625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3F3F3"/>
                </a:solidFill>
                <a:latin typeface="Roboto"/>
                <a:ea typeface="Roboto"/>
                <a:cs typeface="Roboto"/>
                <a:sym typeface="Roboto"/>
              </a:rPr>
              <a:t>User Query:</a:t>
            </a:r>
            <a:endParaRPr b="1" sz="3600">
              <a:solidFill>
                <a:srgbClr val="F3F3F3"/>
              </a:solidFill>
              <a:latin typeface="Roboto"/>
              <a:ea typeface="Roboto"/>
              <a:cs typeface="Roboto"/>
              <a:sym typeface="Roboto"/>
            </a:endParaRPr>
          </a:p>
          <a:p>
            <a:pPr indent="0" lvl="0" marL="0" rtl="0" algn="l">
              <a:spcBef>
                <a:spcPts val="0"/>
              </a:spcBef>
              <a:spcAft>
                <a:spcPts val="0"/>
              </a:spcAft>
              <a:buNone/>
            </a:pPr>
            <a:r>
              <a:rPr b="1" lang="en" sz="3600">
                <a:solidFill>
                  <a:srgbClr val="F1C232"/>
                </a:solidFill>
                <a:latin typeface="Roboto"/>
                <a:ea typeface="Roboto"/>
                <a:cs typeface="Roboto"/>
                <a:sym typeface="Roboto"/>
              </a:rPr>
              <a:t>What is diabetes?</a:t>
            </a:r>
            <a:endParaRPr b="1" sz="3600">
              <a:solidFill>
                <a:srgbClr val="F1C232"/>
              </a:solidFill>
              <a:latin typeface="Roboto"/>
              <a:ea typeface="Roboto"/>
              <a:cs typeface="Roboto"/>
              <a:sym typeface="Roboto"/>
            </a:endParaRPr>
          </a:p>
        </p:txBody>
      </p:sp>
      <p:sp>
        <p:nvSpPr>
          <p:cNvPr id="327" name="Google Shape;327;p54"/>
          <p:cNvSpPr/>
          <p:nvPr/>
        </p:nvSpPr>
        <p:spPr>
          <a:xfrm>
            <a:off x="4290450" y="1011550"/>
            <a:ext cx="1140000" cy="448200"/>
          </a:xfrm>
          <a:prstGeom prst="rightArrow">
            <a:avLst>
              <a:gd fmla="val 50000" name="adj1"/>
              <a:gd fmla="val 50000" name="adj2"/>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4"/>
          <p:cNvSpPr/>
          <p:nvPr/>
        </p:nvSpPr>
        <p:spPr>
          <a:xfrm>
            <a:off x="5430450" y="535075"/>
            <a:ext cx="3593100" cy="13758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Roboto Medium"/>
                <a:ea typeface="Roboto Medium"/>
                <a:cs typeface="Roboto Medium"/>
                <a:sym typeface="Roboto Medium"/>
              </a:rPr>
              <a:t>Intent</a:t>
            </a:r>
            <a:r>
              <a:rPr lang="en" sz="3600">
                <a:solidFill>
                  <a:srgbClr val="CCCCCC"/>
                </a:solidFill>
                <a:latin typeface="Roboto Medium"/>
                <a:ea typeface="Roboto Medium"/>
                <a:cs typeface="Roboto Medium"/>
                <a:sym typeface="Roboto Medium"/>
              </a:rPr>
              <a:t>:</a:t>
            </a:r>
            <a:endParaRPr sz="3600">
              <a:solidFill>
                <a:srgbClr val="CCCCCC"/>
              </a:solidFill>
              <a:latin typeface="Roboto Medium"/>
              <a:ea typeface="Roboto Medium"/>
              <a:cs typeface="Roboto Medium"/>
              <a:sym typeface="Roboto Medium"/>
            </a:endParaRPr>
          </a:p>
          <a:p>
            <a:pPr indent="0" lvl="0" marL="0" rtl="0" algn="l">
              <a:spcBef>
                <a:spcPts val="0"/>
              </a:spcBef>
              <a:spcAft>
                <a:spcPts val="0"/>
              </a:spcAft>
              <a:buNone/>
            </a:pPr>
            <a:r>
              <a:rPr lang="en" sz="4000">
                <a:solidFill>
                  <a:srgbClr val="F1C232"/>
                </a:solidFill>
                <a:latin typeface="Roboto Medium"/>
                <a:ea typeface="Roboto Medium"/>
                <a:cs typeface="Roboto Medium"/>
                <a:sym typeface="Roboto Medium"/>
              </a:rPr>
              <a:t>about.diabetes</a:t>
            </a:r>
            <a:endParaRPr sz="4000">
              <a:solidFill>
                <a:srgbClr val="F1C232"/>
              </a:solidFill>
              <a:latin typeface="Roboto Medium"/>
              <a:ea typeface="Roboto Medium"/>
              <a:cs typeface="Roboto Medium"/>
              <a:sym typeface="Roboto Medium"/>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32" name="Shape 332"/>
        <p:cNvGrpSpPr/>
        <p:nvPr/>
      </p:nvGrpSpPr>
      <p:grpSpPr>
        <a:xfrm>
          <a:off x="0" y="0"/>
          <a:ext cx="0" cy="0"/>
          <a:chOff x="0" y="0"/>
          <a:chExt cx="0" cy="0"/>
        </a:xfrm>
      </p:grpSpPr>
      <p:sp>
        <p:nvSpPr>
          <p:cNvPr id="333" name="Google Shape;333;p55"/>
          <p:cNvSpPr/>
          <p:nvPr/>
        </p:nvSpPr>
        <p:spPr>
          <a:xfrm>
            <a:off x="383550" y="535075"/>
            <a:ext cx="3906900" cy="1375800"/>
          </a:xfrm>
          <a:prstGeom prst="wedgeRectCallout">
            <a:avLst>
              <a:gd fmla="val -20833" name="adj1"/>
              <a:gd fmla="val 625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3F3F3"/>
                </a:solidFill>
                <a:latin typeface="Roboto"/>
                <a:ea typeface="Roboto"/>
                <a:cs typeface="Roboto"/>
                <a:sym typeface="Roboto"/>
              </a:rPr>
              <a:t>User Query:</a:t>
            </a:r>
            <a:endParaRPr b="1" sz="3600">
              <a:solidFill>
                <a:srgbClr val="F3F3F3"/>
              </a:solidFill>
              <a:latin typeface="Roboto"/>
              <a:ea typeface="Roboto"/>
              <a:cs typeface="Roboto"/>
              <a:sym typeface="Roboto"/>
            </a:endParaRPr>
          </a:p>
          <a:p>
            <a:pPr indent="0" lvl="0" marL="0" rtl="0" algn="l">
              <a:spcBef>
                <a:spcPts val="0"/>
              </a:spcBef>
              <a:spcAft>
                <a:spcPts val="0"/>
              </a:spcAft>
              <a:buNone/>
            </a:pPr>
            <a:r>
              <a:rPr b="1" lang="en" sz="3600">
                <a:solidFill>
                  <a:srgbClr val="F1C232"/>
                </a:solidFill>
                <a:latin typeface="Roboto"/>
                <a:ea typeface="Roboto"/>
                <a:cs typeface="Roboto"/>
                <a:sym typeface="Roboto"/>
              </a:rPr>
              <a:t>What is diabetes?</a:t>
            </a:r>
            <a:endParaRPr b="1" sz="3600">
              <a:solidFill>
                <a:srgbClr val="F1C232"/>
              </a:solidFill>
              <a:latin typeface="Roboto"/>
              <a:ea typeface="Roboto"/>
              <a:cs typeface="Roboto"/>
              <a:sym typeface="Roboto"/>
            </a:endParaRPr>
          </a:p>
        </p:txBody>
      </p:sp>
      <p:sp>
        <p:nvSpPr>
          <p:cNvPr id="334" name="Google Shape;334;p55"/>
          <p:cNvSpPr/>
          <p:nvPr/>
        </p:nvSpPr>
        <p:spPr>
          <a:xfrm>
            <a:off x="4290450" y="1011550"/>
            <a:ext cx="1140000" cy="448200"/>
          </a:xfrm>
          <a:prstGeom prst="rightArrow">
            <a:avLst>
              <a:gd fmla="val 50000" name="adj1"/>
              <a:gd fmla="val 50000" name="adj2"/>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5"/>
          <p:cNvSpPr/>
          <p:nvPr/>
        </p:nvSpPr>
        <p:spPr>
          <a:xfrm>
            <a:off x="274200" y="2125975"/>
            <a:ext cx="7380000" cy="2799300"/>
          </a:xfrm>
          <a:prstGeom prst="roundRect">
            <a:avLst>
              <a:gd fmla="val 16667" name="adj"/>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6D9EEB"/>
                </a:solidFill>
                <a:latin typeface="Roboto"/>
                <a:ea typeface="Roboto"/>
                <a:cs typeface="Roboto"/>
                <a:sym typeface="Roboto"/>
              </a:rPr>
              <a:t>Diabetes is a condition in which the level of sugar (glucose) in the blood is high. The body produces insulin, a hormone secreted by the pancreas, which breaks down the sugar consumed in food. A reduction in the production and/or utilization of insulin causes diabetes. If left untreated or uncontrolled, diabetes can lead to serious problems, such as heart disease, stroke, blindness, kidney failure, among others. Some of these may be life threatening.</a:t>
            </a:r>
            <a:endParaRPr b="1" sz="1800">
              <a:solidFill>
                <a:srgbClr val="6D9EEB"/>
              </a:solidFill>
              <a:latin typeface="Roboto"/>
              <a:ea typeface="Roboto"/>
              <a:cs typeface="Roboto"/>
              <a:sym typeface="Roboto"/>
            </a:endParaRPr>
          </a:p>
        </p:txBody>
      </p:sp>
      <p:sp>
        <p:nvSpPr>
          <p:cNvPr id="336" name="Google Shape;336;p55"/>
          <p:cNvSpPr/>
          <p:nvPr/>
        </p:nvSpPr>
        <p:spPr>
          <a:xfrm>
            <a:off x="6068725" y="1910875"/>
            <a:ext cx="2541600" cy="10101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E69138"/>
                </a:solidFill>
                <a:latin typeface="Roboto"/>
                <a:ea typeface="Roboto"/>
                <a:cs typeface="Roboto"/>
                <a:sym typeface="Roboto"/>
              </a:rPr>
              <a:t>Response</a:t>
            </a:r>
            <a:endParaRPr b="1" sz="3600">
              <a:solidFill>
                <a:srgbClr val="E69138"/>
              </a:solidFill>
              <a:latin typeface="Roboto"/>
              <a:ea typeface="Roboto"/>
              <a:cs typeface="Roboto"/>
              <a:sym typeface="Roboto"/>
            </a:endParaRPr>
          </a:p>
        </p:txBody>
      </p:sp>
      <p:sp>
        <p:nvSpPr>
          <p:cNvPr id="337" name="Google Shape;337;p55"/>
          <p:cNvSpPr/>
          <p:nvPr/>
        </p:nvSpPr>
        <p:spPr>
          <a:xfrm>
            <a:off x="5430450" y="535075"/>
            <a:ext cx="3593100" cy="13758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Roboto Medium"/>
                <a:ea typeface="Roboto Medium"/>
                <a:cs typeface="Roboto Medium"/>
                <a:sym typeface="Roboto Medium"/>
              </a:rPr>
              <a:t>Intent</a:t>
            </a:r>
            <a:r>
              <a:rPr lang="en" sz="3600">
                <a:solidFill>
                  <a:srgbClr val="CCCCCC"/>
                </a:solidFill>
                <a:latin typeface="Roboto Medium"/>
                <a:ea typeface="Roboto Medium"/>
                <a:cs typeface="Roboto Medium"/>
                <a:sym typeface="Roboto Medium"/>
              </a:rPr>
              <a:t>:</a:t>
            </a:r>
            <a:endParaRPr sz="3600">
              <a:solidFill>
                <a:srgbClr val="CCCCCC"/>
              </a:solidFill>
              <a:latin typeface="Roboto Medium"/>
              <a:ea typeface="Roboto Medium"/>
              <a:cs typeface="Roboto Medium"/>
              <a:sym typeface="Roboto Medium"/>
            </a:endParaRPr>
          </a:p>
          <a:p>
            <a:pPr indent="0" lvl="0" marL="0" rtl="0" algn="l">
              <a:spcBef>
                <a:spcPts val="0"/>
              </a:spcBef>
              <a:spcAft>
                <a:spcPts val="0"/>
              </a:spcAft>
              <a:buNone/>
            </a:pPr>
            <a:r>
              <a:rPr lang="en" sz="4000">
                <a:solidFill>
                  <a:srgbClr val="F1C232"/>
                </a:solidFill>
                <a:latin typeface="Roboto Medium"/>
                <a:ea typeface="Roboto Medium"/>
                <a:cs typeface="Roboto Medium"/>
                <a:sym typeface="Roboto Medium"/>
              </a:rPr>
              <a:t>about.diabetes</a:t>
            </a:r>
            <a:endParaRPr sz="4000">
              <a:solidFill>
                <a:srgbClr val="F1C232"/>
              </a:solidFill>
              <a:latin typeface="Roboto Medium"/>
              <a:ea typeface="Roboto Medium"/>
              <a:cs typeface="Roboto Medium"/>
              <a:sym typeface="Roboto Medium"/>
            </a:endParaRPr>
          </a:p>
        </p:txBody>
      </p:sp>
      <p:sp>
        <p:nvSpPr>
          <p:cNvPr id="338" name="Google Shape;338;p55"/>
          <p:cNvSpPr/>
          <p:nvPr/>
        </p:nvSpPr>
        <p:spPr>
          <a:xfrm rot="10800000">
            <a:off x="7698775" y="2017925"/>
            <a:ext cx="1173600" cy="1671000"/>
          </a:xfrm>
          <a:prstGeom prst="bentArrow">
            <a:avLst>
              <a:gd fmla="val 25000" name="adj1"/>
              <a:gd fmla="val 25000" name="adj2"/>
              <a:gd fmla="val 25000" name="adj3"/>
              <a:gd fmla="val 43750" name="adj4"/>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42" name="Shape 342"/>
        <p:cNvGrpSpPr/>
        <p:nvPr/>
      </p:nvGrpSpPr>
      <p:grpSpPr>
        <a:xfrm>
          <a:off x="0" y="0"/>
          <a:ext cx="0" cy="0"/>
          <a:chOff x="0" y="0"/>
          <a:chExt cx="0" cy="0"/>
        </a:xfrm>
      </p:grpSpPr>
      <p:sp>
        <p:nvSpPr>
          <p:cNvPr id="343" name="Google Shape;343;p56"/>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44" name="Google Shape;344;p56"/>
          <p:cNvPicPr preferRelativeResize="0"/>
          <p:nvPr/>
        </p:nvPicPr>
        <p:blipFill rotWithShape="1">
          <a:blip r:embed="rId3">
            <a:alphaModFix/>
          </a:blip>
          <a:srcRect b="7786" l="666" r="2714" t="10939"/>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48" name="Shape 348"/>
        <p:cNvGrpSpPr/>
        <p:nvPr/>
      </p:nvGrpSpPr>
      <p:grpSpPr>
        <a:xfrm>
          <a:off x="0" y="0"/>
          <a:ext cx="0" cy="0"/>
          <a:chOff x="0" y="0"/>
          <a:chExt cx="0" cy="0"/>
        </a:xfrm>
      </p:grpSpPr>
      <p:sp>
        <p:nvSpPr>
          <p:cNvPr id="349" name="Google Shape;349;p57"/>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50" name="Google Shape;350;p57"/>
          <p:cNvPicPr preferRelativeResize="0"/>
          <p:nvPr/>
        </p:nvPicPr>
        <p:blipFill rotWithShape="1">
          <a:blip r:embed="rId3">
            <a:alphaModFix/>
          </a:blip>
          <a:srcRect b="5634" l="337" r="456" t="10020"/>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54" name="Shape 354"/>
        <p:cNvGrpSpPr/>
        <p:nvPr/>
      </p:nvGrpSpPr>
      <p:grpSpPr>
        <a:xfrm>
          <a:off x="0" y="0"/>
          <a:ext cx="0" cy="0"/>
          <a:chOff x="0" y="0"/>
          <a:chExt cx="0" cy="0"/>
        </a:xfrm>
      </p:grpSpPr>
      <p:sp>
        <p:nvSpPr>
          <p:cNvPr id="355" name="Google Shape;355;p58"/>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56" name="Google Shape;356;p58"/>
          <p:cNvPicPr preferRelativeResize="0"/>
          <p:nvPr/>
        </p:nvPicPr>
        <p:blipFill rotWithShape="1">
          <a:blip r:embed="rId3">
            <a:alphaModFix/>
          </a:blip>
          <a:srcRect b="7727" l="0" r="1039" t="9805"/>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60" name="Shape 360"/>
        <p:cNvGrpSpPr/>
        <p:nvPr/>
      </p:nvGrpSpPr>
      <p:grpSpPr>
        <a:xfrm>
          <a:off x="0" y="0"/>
          <a:ext cx="0" cy="0"/>
          <a:chOff x="0" y="0"/>
          <a:chExt cx="0" cy="0"/>
        </a:xfrm>
      </p:grpSpPr>
      <p:sp>
        <p:nvSpPr>
          <p:cNvPr id="361" name="Google Shape;361;p59"/>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62" name="Google Shape;362;p59"/>
          <p:cNvPicPr preferRelativeResize="0"/>
          <p:nvPr/>
        </p:nvPicPr>
        <p:blipFill rotWithShape="1">
          <a:blip r:embed="rId3">
            <a:alphaModFix/>
          </a:blip>
          <a:srcRect b="5646" l="0" r="1127" t="9958"/>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66" name="Shape 366"/>
        <p:cNvGrpSpPr/>
        <p:nvPr/>
      </p:nvGrpSpPr>
      <p:grpSpPr>
        <a:xfrm>
          <a:off x="0" y="0"/>
          <a:ext cx="0" cy="0"/>
          <a:chOff x="0" y="0"/>
          <a:chExt cx="0" cy="0"/>
        </a:xfrm>
      </p:grpSpPr>
      <p:sp>
        <p:nvSpPr>
          <p:cNvPr id="367" name="Google Shape;367;p60"/>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68" name="Google Shape;368;p60"/>
          <p:cNvPicPr preferRelativeResize="0"/>
          <p:nvPr/>
        </p:nvPicPr>
        <p:blipFill rotWithShape="1">
          <a:blip r:embed="rId3">
            <a:alphaModFix/>
          </a:blip>
          <a:srcRect b="5945" l="70458" r="1821" t="9957"/>
          <a:stretch/>
        </p:blipFill>
        <p:spPr>
          <a:xfrm>
            <a:off x="6130075" y="0"/>
            <a:ext cx="3013925" cy="5143500"/>
          </a:xfrm>
          <a:prstGeom prst="rect">
            <a:avLst/>
          </a:prstGeom>
          <a:noFill/>
          <a:ln>
            <a:noFill/>
          </a:ln>
        </p:spPr>
      </p:pic>
      <p:pic>
        <p:nvPicPr>
          <p:cNvPr id="369" name="Google Shape;369;p60"/>
          <p:cNvPicPr preferRelativeResize="0"/>
          <p:nvPr/>
        </p:nvPicPr>
        <p:blipFill rotWithShape="1">
          <a:blip r:embed="rId4">
            <a:alphaModFix/>
          </a:blip>
          <a:srcRect b="5649" l="0" r="28202" t="9655"/>
          <a:stretch/>
        </p:blipFill>
        <p:spPr>
          <a:xfrm>
            <a:off x="0" y="0"/>
            <a:ext cx="6130075" cy="5143500"/>
          </a:xfrm>
          <a:prstGeom prst="rect">
            <a:avLst/>
          </a:prstGeom>
          <a:noFill/>
          <a:ln>
            <a:noFill/>
          </a:ln>
        </p:spPr>
      </p:pic>
      <p:sp>
        <p:nvSpPr>
          <p:cNvPr id="370" name="Google Shape;370;p60"/>
          <p:cNvSpPr/>
          <p:nvPr/>
        </p:nvSpPr>
        <p:spPr>
          <a:xfrm>
            <a:off x="5281075" y="2571750"/>
            <a:ext cx="3660900" cy="2460900"/>
          </a:xfrm>
          <a:prstGeom prst="ellipse">
            <a:avLst/>
          </a:prstGeom>
          <a:no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74" name="Shape 374"/>
        <p:cNvGrpSpPr/>
        <p:nvPr/>
      </p:nvGrpSpPr>
      <p:grpSpPr>
        <a:xfrm>
          <a:off x="0" y="0"/>
          <a:ext cx="0" cy="0"/>
          <a:chOff x="0" y="0"/>
          <a:chExt cx="0" cy="0"/>
        </a:xfrm>
      </p:grpSpPr>
      <p:sp>
        <p:nvSpPr>
          <p:cNvPr id="375" name="Google Shape;375;p61"/>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76" name="Google Shape;376;p61"/>
          <p:cNvPicPr preferRelativeResize="0"/>
          <p:nvPr/>
        </p:nvPicPr>
        <p:blipFill rotWithShape="1">
          <a:blip r:embed="rId3">
            <a:alphaModFix/>
          </a:blip>
          <a:srcRect b="5790" l="0" r="1127" t="9807"/>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80" name="Shape 380"/>
        <p:cNvGrpSpPr/>
        <p:nvPr/>
      </p:nvGrpSpPr>
      <p:grpSpPr>
        <a:xfrm>
          <a:off x="0" y="0"/>
          <a:ext cx="0" cy="0"/>
          <a:chOff x="0" y="0"/>
          <a:chExt cx="0" cy="0"/>
        </a:xfrm>
      </p:grpSpPr>
      <p:sp>
        <p:nvSpPr>
          <p:cNvPr id="381" name="Google Shape;381;p62"/>
          <p:cNvSpPr txBox="1"/>
          <p:nvPr>
            <p:ph type="title"/>
          </p:nvPr>
        </p:nvSpPr>
        <p:spPr>
          <a:xfrm>
            <a:off x="456900" y="422100"/>
            <a:ext cx="8520600" cy="3192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382" name="Google Shape;382;p62"/>
          <p:cNvPicPr preferRelativeResize="0"/>
          <p:nvPr/>
        </p:nvPicPr>
        <p:blipFill rotWithShape="1">
          <a:blip r:embed="rId3">
            <a:alphaModFix/>
          </a:blip>
          <a:srcRect b="8466" l="0" r="1816" t="9807"/>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86" name="Shape 386"/>
        <p:cNvGrpSpPr/>
        <p:nvPr/>
      </p:nvGrpSpPr>
      <p:grpSpPr>
        <a:xfrm>
          <a:off x="0" y="0"/>
          <a:ext cx="0" cy="0"/>
          <a:chOff x="0" y="0"/>
          <a:chExt cx="0" cy="0"/>
        </a:xfrm>
      </p:grpSpPr>
      <p:sp>
        <p:nvSpPr>
          <p:cNvPr id="387" name="Google Shape;387;p63"/>
          <p:cNvSpPr txBox="1"/>
          <p:nvPr>
            <p:ph type="title"/>
          </p:nvPr>
        </p:nvSpPr>
        <p:spPr>
          <a:xfrm>
            <a:off x="411050" y="544375"/>
            <a:ext cx="8520600" cy="43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4800">
                <a:solidFill>
                  <a:srgbClr val="F1C232"/>
                </a:solidFill>
                <a:latin typeface="Roboto"/>
                <a:ea typeface="Roboto"/>
                <a:cs typeface="Roboto"/>
                <a:sym typeface="Roboto"/>
              </a:rPr>
              <a:t>Types of default intent:</a:t>
            </a:r>
            <a:endParaRPr b="1" sz="4800">
              <a:solidFill>
                <a:srgbClr val="F1C232"/>
              </a:solidFill>
              <a:latin typeface="Roboto"/>
              <a:ea typeface="Roboto"/>
              <a:cs typeface="Roboto"/>
              <a:sym typeface="Roboto"/>
            </a:endParaRPr>
          </a:p>
          <a:p>
            <a:pPr indent="-558800" lvl="0" marL="457200" rtl="0" algn="l">
              <a:lnSpc>
                <a:spcPct val="115000"/>
              </a:lnSpc>
              <a:spcBef>
                <a:spcPts val="1600"/>
              </a:spcBef>
              <a:spcAft>
                <a:spcPts val="0"/>
              </a:spcAft>
              <a:buClr>
                <a:srgbClr val="F3F3F3"/>
              </a:buClr>
              <a:buSzPts val="5200"/>
              <a:buFont typeface="Roboto"/>
              <a:buChar char="●"/>
            </a:pPr>
            <a:r>
              <a:rPr b="1" lang="en" sz="5200">
                <a:solidFill>
                  <a:srgbClr val="F3F3F3"/>
                </a:solidFill>
                <a:latin typeface="Roboto"/>
                <a:ea typeface="Roboto"/>
                <a:cs typeface="Roboto"/>
                <a:sym typeface="Roboto"/>
              </a:rPr>
              <a:t>Default welcome message</a:t>
            </a:r>
            <a:endParaRPr b="1" sz="5200">
              <a:solidFill>
                <a:srgbClr val="F3F3F3"/>
              </a:solidFill>
              <a:latin typeface="Roboto"/>
              <a:ea typeface="Roboto"/>
              <a:cs typeface="Roboto"/>
              <a:sym typeface="Roboto"/>
            </a:endParaRPr>
          </a:p>
          <a:p>
            <a:pPr indent="-558800" lvl="0" marL="457200" rtl="0" algn="l">
              <a:lnSpc>
                <a:spcPct val="115000"/>
              </a:lnSpc>
              <a:spcBef>
                <a:spcPts val="0"/>
              </a:spcBef>
              <a:spcAft>
                <a:spcPts val="0"/>
              </a:spcAft>
              <a:buClr>
                <a:srgbClr val="F3F3F3"/>
              </a:buClr>
              <a:buSzPts val="5200"/>
              <a:buFont typeface="Roboto"/>
              <a:buChar char="●"/>
            </a:pPr>
            <a:r>
              <a:rPr b="1" lang="en" sz="5200">
                <a:solidFill>
                  <a:srgbClr val="F3F3F3"/>
                </a:solidFill>
                <a:latin typeface="Roboto"/>
                <a:ea typeface="Roboto"/>
                <a:cs typeface="Roboto"/>
                <a:sym typeface="Roboto"/>
              </a:rPr>
              <a:t>Default fallback message</a:t>
            </a:r>
            <a:endParaRPr b="1" sz="5200">
              <a:solidFill>
                <a:srgbClr val="F3F3F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47" name="Shape 147"/>
        <p:cNvGrpSpPr/>
        <p:nvPr/>
      </p:nvGrpSpPr>
      <p:grpSpPr>
        <a:xfrm>
          <a:off x="0" y="0"/>
          <a:ext cx="0" cy="0"/>
          <a:chOff x="0" y="0"/>
          <a:chExt cx="0" cy="0"/>
        </a:xfrm>
      </p:grpSpPr>
      <p:sp>
        <p:nvSpPr>
          <p:cNvPr id="148" name="Google Shape;148;p28"/>
          <p:cNvSpPr txBox="1"/>
          <p:nvPr/>
        </p:nvSpPr>
        <p:spPr>
          <a:xfrm>
            <a:off x="221850" y="111272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3800">
                <a:solidFill>
                  <a:srgbClr val="A4C2F4"/>
                </a:solidFill>
                <a:latin typeface="Roboto Medium"/>
                <a:ea typeface="Roboto Medium"/>
                <a:cs typeface="Roboto Medium"/>
                <a:sym typeface="Roboto Medium"/>
              </a:rPr>
              <a:t>French physician, Georges Canguilhem, saw health not as something defined statistically or mechanistically. Rather, he saw health as the ability to adapt to one's environment</a:t>
            </a:r>
            <a:r>
              <a:rPr lang="en" sz="3800">
                <a:solidFill>
                  <a:srgbClr val="F3F3F3"/>
                </a:solidFill>
                <a:latin typeface="Roboto Medium"/>
                <a:ea typeface="Roboto Medium"/>
                <a:cs typeface="Roboto Medium"/>
                <a:sym typeface="Roboto Medium"/>
              </a:rPr>
              <a:t>.		                                              </a:t>
            </a:r>
            <a:endParaRPr sz="3800">
              <a:solidFill>
                <a:srgbClr val="20124D"/>
              </a:solidFill>
              <a:latin typeface="Roboto Medium"/>
              <a:ea typeface="Roboto Medium"/>
              <a:cs typeface="Roboto Medium"/>
              <a:sym typeface="Roboto Medium"/>
            </a:endParaRPr>
          </a:p>
        </p:txBody>
      </p:sp>
      <p:pic>
        <p:nvPicPr>
          <p:cNvPr id="149" name="Google Shape;149;p28"/>
          <p:cNvPicPr preferRelativeResize="0"/>
          <p:nvPr/>
        </p:nvPicPr>
        <p:blipFill>
          <a:blip r:embed="rId3">
            <a:alphaModFix/>
          </a:blip>
          <a:stretch>
            <a:fillRect/>
          </a:stretch>
        </p:blipFill>
        <p:spPr>
          <a:xfrm>
            <a:off x="7472275" y="81175"/>
            <a:ext cx="1523274" cy="2402676"/>
          </a:xfrm>
          <a:prstGeom prst="rect">
            <a:avLst/>
          </a:prstGeom>
          <a:noFill/>
          <a:ln>
            <a:noFill/>
          </a:ln>
        </p:spPr>
      </p:pic>
      <p:sp>
        <p:nvSpPr>
          <p:cNvPr id="150" name="Google Shape;150;p28"/>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a:t>
            </a:r>
            <a:endParaRPr b="1">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91" name="Shape 391"/>
        <p:cNvGrpSpPr/>
        <p:nvPr/>
      </p:nvGrpSpPr>
      <p:grpSpPr>
        <a:xfrm>
          <a:off x="0" y="0"/>
          <a:ext cx="0" cy="0"/>
          <a:chOff x="0" y="0"/>
          <a:chExt cx="0" cy="0"/>
        </a:xfrm>
      </p:grpSpPr>
      <p:sp>
        <p:nvSpPr>
          <p:cNvPr id="392" name="Google Shape;392;p64"/>
          <p:cNvSpPr txBox="1"/>
          <p:nvPr>
            <p:ph type="title"/>
          </p:nvPr>
        </p:nvSpPr>
        <p:spPr>
          <a:xfrm>
            <a:off x="395775" y="253950"/>
            <a:ext cx="8179200" cy="1083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4800">
                <a:solidFill>
                  <a:srgbClr val="F1C232"/>
                </a:solidFill>
                <a:latin typeface="Roboto"/>
                <a:ea typeface="Roboto"/>
                <a:cs typeface="Roboto"/>
                <a:sym typeface="Roboto"/>
              </a:rPr>
              <a:t>Default welcome message</a:t>
            </a:r>
            <a:endParaRPr b="1" sz="4800">
              <a:solidFill>
                <a:srgbClr val="F1C232"/>
              </a:solidFill>
              <a:latin typeface="Roboto"/>
              <a:ea typeface="Roboto"/>
              <a:cs typeface="Roboto"/>
              <a:sym typeface="Roboto"/>
            </a:endParaRPr>
          </a:p>
          <a:p>
            <a:pPr indent="0" lvl="0" marL="0" rtl="0" algn="l">
              <a:lnSpc>
                <a:spcPct val="115000"/>
              </a:lnSpc>
              <a:spcBef>
                <a:spcPts val="1600"/>
              </a:spcBef>
              <a:spcAft>
                <a:spcPts val="0"/>
              </a:spcAft>
              <a:buNone/>
            </a:pPr>
            <a:r>
              <a:rPr b="1" lang="en" sz="3000">
                <a:solidFill>
                  <a:srgbClr val="B7B7B7"/>
                </a:solidFill>
                <a:latin typeface="Roboto"/>
                <a:ea typeface="Roboto"/>
                <a:cs typeface="Roboto"/>
                <a:sym typeface="Roboto"/>
              </a:rPr>
              <a:t>User Input..                                      Response</a:t>
            </a:r>
            <a:endParaRPr b="1" sz="3000">
              <a:solidFill>
                <a:srgbClr val="B7B7B7"/>
              </a:solidFill>
              <a:latin typeface="Roboto"/>
              <a:ea typeface="Roboto"/>
              <a:cs typeface="Roboto"/>
              <a:sym typeface="Roboto"/>
            </a:endParaRPr>
          </a:p>
          <a:p>
            <a:pPr indent="0" lvl="0" marL="457200" rtl="0" algn="l">
              <a:lnSpc>
                <a:spcPct val="115000"/>
              </a:lnSpc>
              <a:spcBef>
                <a:spcPts val="1600"/>
              </a:spcBef>
              <a:spcAft>
                <a:spcPts val="0"/>
              </a:spcAft>
              <a:buNone/>
            </a:pPr>
            <a:r>
              <a:t/>
            </a:r>
            <a:endParaRPr b="1" sz="48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4800">
              <a:solidFill>
                <a:srgbClr val="F1C232"/>
              </a:solidFill>
              <a:latin typeface="Roboto"/>
              <a:ea typeface="Roboto"/>
              <a:cs typeface="Roboto"/>
              <a:sym typeface="Roboto"/>
            </a:endParaRPr>
          </a:p>
        </p:txBody>
      </p:sp>
      <p:sp>
        <p:nvSpPr>
          <p:cNvPr id="393" name="Google Shape;393;p64"/>
          <p:cNvSpPr/>
          <p:nvPr/>
        </p:nvSpPr>
        <p:spPr>
          <a:xfrm>
            <a:off x="504425" y="2032950"/>
            <a:ext cx="2827800" cy="2598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1C232"/>
                </a:solidFill>
                <a:latin typeface="Roboto"/>
                <a:ea typeface="Roboto"/>
                <a:cs typeface="Roboto"/>
                <a:sym typeface="Roboto"/>
              </a:rPr>
              <a:t>Hey wassup</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Hi</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Hello </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Get started </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Hey Dia</a:t>
            </a:r>
            <a:endParaRPr b="1" sz="3000">
              <a:solidFill>
                <a:srgbClr val="F1C232"/>
              </a:solidFill>
              <a:latin typeface="Roboto"/>
              <a:ea typeface="Roboto"/>
              <a:cs typeface="Roboto"/>
              <a:sym typeface="Roboto"/>
            </a:endParaRPr>
          </a:p>
          <a:p>
            <a:pPr indent="0" lvl="0" marL="0" rtl="0" algn="l">
              <a:spcBef>
                <a:spcPts val="0"/>
              </a:spcBef>
              <a:spcAft>
                <a:spcPts val="0"/>
              </a:spcAft>
              <a:buNone/>
            </a:pPr>
            <a:r>
              <a:t/>
            </a:r>
            <a:endParaRPr/>
          </a:p>
        </p:txBody>
      </p:sp>
      <p:sp>
        <p:nvSpPr>
          <p:cNvPr id="394" name="Google Shape;394;p64"/>
          <p:cNvSpPr/>
          <p:nvPr/>
        </p:nvSpPr>
        <p:spPr>
          <a:xfrm>
            <a:off x="3332225" y="3190800"/>
            <a:ext cx="2155200" cy="282900"/>
          </a:xfrm>
          <a:prstGeom prst="rightArrow">
            <a:avLst>
              <a:gd fmla="val 50000" name="adj1"/>
              <a:gd fmla="val 500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4"/>
          <p:cNvSpPr/>
          <p:nvPr/>
        </p:nvSpPr>
        <p:spPr>
          <a:xfrm>
            <a:off x="5540825" y="1899300"/>
            <a:ext cx="3286500" cy="2865900"/>
          </a:xfrm>
          <a:prstGeom prst="roundRect">
            <a:avLst>
              <a:gd fmla="val 16667" name="adj"/>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1C232"/>
                </a:solidFill>
                <a:latin typeface="Roboto"/>
                <a:ea typeface="Roboto"/>
                <a:cs typeface="Roboto"/>
                <a:sym typeface="Roboto"/>
              </a:rPr>
              <a:t>Hi! I’m Dia, your health partner! You can ask me any questions related to Diabetes and I shall answer you, to the best of my ability</a:t>
            </a:r>
            <a:endParaRPr b="1" sz="2400">
              <a:solidFill>
                <a:srgbClr val="F1C232"/>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399" name="Shape 399"/>
        <p:cNvGrpSpPr/>
        <p:nvPr/>
      </p:nvGrpSpPr>
      <p:grpSpPr>
        <a:xfrm>
          <a:off x="0" y="0"/>
          <a:ext cx="0" cy="0"/>
          <a:chOff x="0" y="0"/>
          <a:chExt cx="0" cy="0"/>
        </a:xfrm>
      </p:grpSpPr>
      <p:pic>
        <p:nvPicPr>
          <p:cNvPr id="400" name="Google Shape;400;p65"/>
          <p:cNvPicPr preferRelativeResize="0"/>
          <p:nvPr/>
        </p:nvPicPr>
        <p:blipFill rotWithShape="1">
          <a:blip r:embed="rId3">
            <a:alphaModFix/>
          </a:blip>
          <a:srcRect b="8780" l="0" r="1642" t="9991"/>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04" name="Shape 404"/>
        <p:cNvGrpSpPr/>
        <p:nvPr/>
      </p:nvGrpSpPr>
      <p:grpSpPr>
        <a:xfrm>
          <a:off x="0" y="0"/>
          <a:ext cx="0" cy="0"/>
          <a:chOff x="0" y="0"/>
          <a:chExt cx="0" cy="0"/>
        </a:xfrm>
      </p:grpSpPr>
      <p:pic>
        <p:nvPicPr>
          <p:cNvPr id="405" name="Google Shape;405;p66"/>
          <p:cNvPicPr preferRelativeResize="0"/>
          <p:nvPr/>
        </p:nvPicPr>
        <p:blipFill rotWithShape="1">
          <a:blip r:embed="rId3">
            <a:alphaModFix/>
          </a:blip>
          <a:srcRect b="8064" l="449" r="1817" t="9644"/>
          <a:stretch/>
        </p:blipFill>
        <p:spPr>
          <a:xfrm>
            <a:off x="0" y="-30575"/>
            <a:ext cx="9144000" cy="5174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09" name="Shape 409"/>
        <p:cNvGrpSpPr/>
        <p:nvPr/>
      </p:nvGrpSpPr>
      <p:grpSpPr>
        <a:xfrm>
          <a:off x="0" y="0"/>
          <a:ext cx="0" cy="0"/>
          <a:chOff x="0" y="0"/>
          <a:chExt cx="0" cy="0"/>
        </a:xfrm>
      </p:grpSpPr>
      <p:sp>
        <p:nvSpPr>
          <p:cNvPr id="410" name="Google Shape;410;p67"/>
          <p:cNvSpPr txBox="1"/>
          <p:nvPr>
            <p:ph type="title"/>
          </p:nvPr>
        </p:nvSpPr>
        <p:spPr>
          <a:xfrm>
            <a:off x="395775" y="253950"/>
            <a:ext cx="8179200" cy="1096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800">
                <a:solidFill>
                  <a:srgbClr val="F1C232"/>
                </a:solidFill>
                <a:latin typeface="Roboto"/>
                <a:ea typeface="Roboto"/>
                <a:cs typeface="Roboto"/>
                <a:sym typeface="Roboto"/>
              </a:rPr>
              <a:t>Default fallback message</a:t>
            </a:r>
            <a:endParaRPr b="1" sz="4800">
              <a:solidFill>
                <a:srgbClr val="F1C232"/>
              </a:solidFill>
              <a:latin typeface="Roboto"/>
              <a:ea typeface="Roboto"/>
              <a:cs typeface="Roboto"/>
              <a:sym typeface="Roboto"/>
            </a:endParaRPr>
          </a:p>
          <a:p>
            <a:pPr indent="0" lvl="0" marL="0" rtl="0" algn="l">
              <a:lnSpc>
                <a:spcPct val="115000"/>
              </a:lnSpc>
              <a:spcBef>
                <a:spcPts val="1600"/>
              </a:spcBef>
              <a:spcAft>
                <a:spcPts val="0"/>
              </a:spcAft>
              <a:buNone/>
            </a:pPr>
            <a:r>
              <a:rPr b="1" lang="en" sz="3000">
                <a:solidFill>
                  <a:srgbClr val="F3F3F3"/>
                </a:solidFill>
                <a:latin typeface="Roboto"/>
                <a:ea typeface="Roboto"/>
                <a:cs typeface="Roboto"/>
                <a:sym typeface="Roboto"/>
              </a:rPr>
              <a:t>User Input                                          Response</a:t>
            </a:r>
            <a:endParaRPr b="1" sz="3000">
              <a:solidFill>
                <a:srgbClr val="F3F3F3"/>
              </a:solidFill>
              <a:latin typeface="Roboto"/>
              <a:ea typeface="Roboto"/>
              <a:cs typeface="Roboto"/>
              <a:sym typeface="Roboto"/>
            </a:endParaRPr>
          </a:p>
          <a:p>
            <a:pPr indent="0" lvl="0" marL="457200" rtl="0" algn="l">
              <a:lnSpc>
                <a:spcPct val="115000"/>
              </a:lnSpc>
              <a:spcBef>
                <a:spcPts val="1600"/>
              </a:spcBef>
              <a:spcAft>
                <a:spcPts val="0"/>
              </a:spcAft>
              <a:buNone/>
            </a:pPr>
            <a:r>
              <a:t/>
            </a:r>
            <a:endParaRPr b="1" sz="48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4800">
              <a:solidFill>
                <a:srgbClr val="F1C232"/>
              </a:solidFill>
              <a:latin typeface="Roboto"/>
              <a:ea typeface="Roboto"/>
              <a:cs typeface="Roboto"/>
              <a:sym typeface="Roboto"/>
            </a:endParaRPr>
          </a:p>
        </p:txBody>
      </p:sp>
      <p:sp>
        <p:nvSpPr>
          <p:cNvPr id="411" name="Google Shape;411;p67"/>
          <p:cNvSpPr/>
          <p:nvPr/>
        </p:nvSpPr>
        <p:spPr>
          <a:xfrm>
            <a:off x="321125" y="2166600"/>
            <a:ext cx="3401100" cy="2598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1C232"/>
                </a:solidFill>
                <a:latin typeface="Roboto"/>
                <a:ea typeface="Roboto"/>
                <a:cs typeface="Roboto"/>
                <a:sym typeface="Roboto"/>
              </a:rPr>
              <a:t>#$^$^^$*&amp;^#</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Get lost </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What is cancer?</a:t>
            </a:r>
            <a:endParaRPr b="1" sz="3000">
              <a:solidFill>
                <a:srgbClr val="F1C232"/>
              </a:solidFill>
              <a:latin typeface="Roboto"/>
              <a:ea typeface="Roboto"/>
              <a:cs typeface="Roboto"/>
              <a:sym typeface="Roboto"/>
            </a:endParaRPr>
          </a:p>
          <a:p>
            <a:pPr indent="0" lvl="0" marL="0" rtl="0" algn="l">
              <a:spcBef>
                <a:spcPts val="0"/>
              </a:spcBef>
              <a:spcAft>
                <a:spcPts val="0"/>
              </a:spcAft>
              <a:buNone/>
            </a:pPr>
            <a:r>
              <a:rPr b="1" lang="en" sz="3000">
                <a:solidFill>
                  <a:srgbClr val="F1C232"/>
                </a:solidFill>
                <a:latin typeface="Roboto"/>
                <a:ea typeface="Roboto"/>
                <a:cs typeface="Roboto"/>
                <a:sym typeface="Roboto"/>
              </a:rPr>
              <a:t>How to cook food?</a:t>
            </a:r>
            <a:endParaRPr b="1" sz="3000">
              <a:solidFill>
                <a:srgbClr val="F1C232"/>
              </a:solidFill>
              <a:latin typeface="Roboto"/>
              <a:ea typeface="Roboto"/>
              <a:cs typeface="Roboto"/>
              <a:sym typeface="Roboto"/>
            </a:endParaRPr>
          </a:p>
          <a:p>
            <a:pPr indent="0" lvl="0" marL="0" rtl="0" algn="l">
              <a:spcBef>
                <a:spcPts val="0"/>
              </a:spcBef>
              <a:spcAft>
                <a:spcPts val="0"/>
              </a:spcAft>
              <a:buNone/>
            </a:pPr>
            <a:r>
              <a:t/>
            </a:r>
            <a:endParaRPr b="1" sz="3000">
              <a:solidFill>
                <a:srgbClr val="F1C232"/>
              </a:solidFill>
              <a:latin typeface="Roboto"/>
              <a:ea typeface="Roboto"/>
              <a:cs typeface="Roboto"/>
              <a:sym typeface="Roboto"/>
            </a:endParaRPr>
          </a:p>
        </p:txBody>
      </p:sp>
      <p:sp>
        <p:nvSpPr>
          <p:cNvPr id="412" name="Google Shape;412;p67"/>
          <p:cNvSpPr/>
          <p:nvPr/>
        </p:nvSpPr>
        <p:spPr>
          <a:xfrm>
            <a:off x="3775475" y="3190800"/>
            <a:ext cx="1712100" cy="282900"/>
          </a:xfrm>
          <a:prstGeom prst="rightArrow">
            <a:avLst>
              <a:gd fmla="val 50000" name="adj1"/>
              <a:gd fmla="val 500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7"/>
          <p:cNvSpPr/>
          <p:nvPr/>
        </p:nvSpPr>
        <p:spPr>
          <a:xfrm>
            <a:off x="5540825" y="1899300"/>
            <a:ext cx="3286500" cy="2865900"/>
          </a:xfrm>
          <a:prstGeom prst="roundRect">
            <a:avLst>
              <a:gd fmla="val 16667" name="adj"/>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1C232"/>
                </a:solidFill>
                <a:latin typeface="Roboto"/>
                <a:ea typeface="Roboto"/>
                <a:cs typeface="Roboto"/>
                <a:sym typeface="Roboto"/>
              </a:rPr>
              <a:t>I’m sorry, I </a:t>
            </a:r>
            <a:r>
              <a:rPr b="1" lang="en" sz="2400">
                <a:solidFill>
                  <a:srgbClr val="F1C232"/>
                </a:solidFill>
                <a:latin typeface="Roboto"/>
                <a:ea typeface="Roboto"/>
                <a:cs typeface="Roboto"/>
                <a:sym typeface="Roboto"/>
              </a:rPr>
              <a:t>couldn't</a:t>
            </a:r>
            <a:r>
              <a:rPr b="1" lang="en" sz="2400">
                <a:solidFill>
                  <a:srgbClr val="F1C232"/>
                </a:solidFill>
                <a:latin typeface="Roboto"/>
                <a:ea typeface="Roboto"/>
                <a:cs typeface="Roboto"/>
                <a:sym typeface="Roboto"/>
              </a:rPr>
              <a:t> answer your question. Still, you can go ahead and ask me other questions!</a:t>
            </a:r>
            <a:endParaRPr b="1" sz="2400">
              <a:solidFill>
                <a:srgbClr val="F1C23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17" name="Shape 417"/>
        <p:cNvGrpSpPr/>
        <p:nvPr/>
      </p:nvGrpSpPr>
      <p:grpSpPr>
        <a:xfrm>
          <a:off x="0" y="0"/>
          <a:ext cx="0" cy="0"/>
          <a:chOff x="0" y="0"/>
          <a:chExt cx="0" cy="0"/>
        </a:xfrm>
      </p:grpSpPr>
      <p:sp>
        <p:nvSpPr>
          <p:cNvPr id="418" name="Google Shape;418;p68"/>
          <p:cNvSpPr txBox="1"/>
          <p:nvPr>
            <p:ph type="title"/>
          </p:nvPr>
        </p:nvSpPr>
        <p:spPr>
          <a:xfrm>
            <a:off x="145725" y="127250"/>
            <a:ext cx="8763000" cy="1249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Queries</a:t>
            </a:r>
            <a:endParaRPr b="1" sz="36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3600">
              <a:solidFill>
                <a:srgbClr val="F1C232"/>
              </a:solidFill>
              <a:latin typeface="Roboto"/>
              <a:ea typeface="Roboto"/>
              <a:cs typeface="Roboto"/>
              <a:sym typeface="Roboto"/>
            </a:endParaRPr>
          </a:p>
        </p:txBody>
      </p:sp>
      <p:graphicFrame>
        <p:nvGraphicFramePr>
          <p:cNvPr id="419" name="Google Shape;419;p68"/>
          <p:cNvGraphicFramePr/>
          <p:nvPr/>
        </p:nvGraphicFramePr>
        <p:xfrm>
          <a:off x="566850" y="813650"/>
          <a:ext cx="3000000" cy="3000000"/>
        </p:xfrm>
        <a:graphic>
          <a:graphicData uri="http://schemas.openxmlformats.org/drawingml/2006/table">
            <a:tbl>
              <a:tblPr>
                <a:noFill/>
                <a:tableStyleId>{C7CA76CC-69FB-4416-82D7-2E60110DCB3B}</a:tableStyleId>
              </a:tblPr>
              <a:tblGrid>
                <a:gridCol w="447075"/>
                <a:gridCol w="3580150"/>
                <a:gridCol w="3983075"/>
              </a:tblGrid>
              <a:tr h="659125">
                <a:tc>
                  <a:txBody>
                    <a:bodyPr/>
                    <a:lstStyle/>
                    <a:p>
                      <a:pPr indent="0" lvl="0" marL="0" rtl="0" algn="l">
                        <a:spcBef>
                          <a:spcPts val="0"/>
                        </a:spcBef>
                        <a:spcAft>
                          <a:spcPts val="0"/>
                        </a:spcAft>
                        <a:buNone/>
                      </a:pPr>
                      <a:r>
                        <a:t/>
                      </a:r>
                      <a:endParaRPr sz="1800">
                        <a:solidFill>
                          <a:srgbClr val="F1C232"/>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CFE2F3"/>
                          </a:solidFill>
                          <a:latin typeface="Roboto Medium"/>
                          <a:ea typeface="Roboto Medium"/>
                          <a:cs typeface="Roboto Medium"/>
                          <a:sym typeface="Roboto Medium"/>
                        </a:rPr>
                        <a:t>User query</a:t>
                      </a:r>
                      <a:endParaRPr sz="1800">
                        <a:solidFill>
                          <a:srgbClr val="CFE2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9FC5E8"/>
                          </a:solidFill>
                          <a:latin typeface="Roboto Medium"/>
                          <a:ea typeface="Roboto Medium"/>
                          <a:cs typeface="Roboto Medium"/>
                          <a:sym typeface="Roboto Medium"/>
                        </a:rPr>
                        <a:t>Intent</a:t>
                      </a:r>
                      <a:endParaRPr sz="1800">
                        <a:solidFill>
                          <a:srgbClr val="9FC5E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1</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about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9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2</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is the </a:t>
                      </a:r>
                      <a:r>
                        <a:rPr lang="en" sz="1800">
                          <a:solidFill>
                            <a:srgbClr val="E69138"/>
                          </a:solidFill>
                          <a:latin typeface="Roboto Medium"/>
                          <a:ea typeface="Roboto Medium"/>
                          <a:cs typeface="Roboto Medium"/>
                          <a:sym typeface="Roboto Medium"/>
                        </a:rPr>
                        <a:t>recommended</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 for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recommended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diet</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3</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eat </a:t>
                      </a:r>
                      <a:r>
                        <a:rPr lang="en" sz="1800">
                          <a:solidFill>
                            <a:srgbClr val="E69138"/>
                          </a:solidFill>
                          <a:latin typeface="Roboto Medium"/>
                          <a:ea typeface="Roboto Medium"/>
                          <a:cs typeface="Roboto Medium"/>
                          <a:sym typeface="Roboto Medium"/>
                        </a:rPr>
                        <a:t>non-veg</a:t>
                      </a:r>
                      <a:r>
                        <a:rPr lang="en" sz="1800">
                          <a:solidFill>
                            <a:srgbClr val="F3F3F3"/>
                          </a:solidFill>
                          <a:latin typeface="Roboto Medium"/>
                          <a:ea typeface="Roboto Medium"/>
                          <a:cs typeface="Roboto Medium"/>
                          <a:sym typeface="Roboto Medium"/>
                        </a:rPr>
                        <a:t> </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nonveg</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food</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721050">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4</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Can I </a:t>
                      </a:r>
                      <a:r>
                        <a:rPr lang="en" sz="1800">
                          <a:solidFill>
                            <a:srgbClr val="E69138"/>
                          </a:solidFill>
                          <a:latin typeface="Roboto Medium"/>
                          <a:ea typeface="Roboto Medium"/>
                          <a:cs typeface="Roboto Medium"/>
                          <a:sym typeface="Roboto Medium"/>
                        </a:rPr>
                        <a:t>drink alcohol</a:t>
                      </a:r>
                      <a:r>
                        <a:rPr lang="en" sz="1800">
                          <a:solidFill>
                            <a:srgbClr val="F3F3F3"/>
                          </a:solidFill>
                          <a:latin typeface="Roboto Medium"/>
                          <a:ea typeface="Roboto Medium"/>
                          <a:cs typeface="Roboto Medium"/>
                          <a:sym typeface="Roboto Medium"/>
                        </a:rPr>
                        <a:t> if I have </a:t>
                      </a:r>
                      <a:r>
                        <a:rPr lang="en" sz="1800">
                          <a:solidFill>
                            <a:srgbClr val="E69138"/>
                          </a:solidFill>
                          <a:latin typeface="Roboto Medium"/>
                          <a:ea typeface="Roboto Medium"/>
                          <a:cs typeface="Roboto Medium"/>
                          <a:sym typeface="Roboto Medium"/>
                        </a:rPr>
                        <a:t>diabetes</a:t>
                      </a:r>
                      <a:r>
                        <a:rPr lang="en" sz="1800">
                          <a:solidFill>
                            <a:srgbClr val="F3F3F3"/>
                          </a:solidFill>
                          <a:latin typeface="Roboto Medium"/>
                          <a:ea typeface="Roboto Medium"/>
                          <a:cs typeface="Roboto Medium"/>
                          <a:sym typeface="Roboto Medium"/>
                        </a:rPr>
                        <a:t>?</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E69138"/>
                          </a:solidFill>
                          <a:latin typeface="Roboto Medium"/>
                          <a:ea typeface="Roboto Medium"/>
                          <a:cs typeface="Roboto Medium"/>
                          <a:sym typeface="Roboto Medium"/>
                        </a:rPr>
                        <a:t>consume</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alcohol</a:t>
                      </a:r>
                      <a:r>
                        <a:rPr lang="en" sz="1800">
                          <a:solidFill>
                            <a:srgbClr val="F3F3F3"/>
                          </a:solidFill>
                          <a:latin typeface="Roboto Medium"/>
                          <a:ea typeface="Roboto Medium"/>
                          <a:cs typeface="Roboto Medium"/>
                          <a:sym typeface="Roboto Medium"/>
                        </a:rPr>
                        <a:t>.</a:t>
                      </a:r>
                      <a:r>
                        <a:rPr lang="en" sz="1800">
                          <a:solidFill>
                            <a:srgbClr val="E69138"/>
                          </a:solidFill>
                          <a:latin typeface="Roboto Medium"/>
                          <a:ea typeface="Roboto Medium"/>
                          <a:cs typeface="Roboto Medium"/>
                          <a:sym typeface="Roboto Medium"/>
                        </a:rPr>
                        <a:t>diabetes</a:t>
                      </a:r>
                      <a:endParaRPr sz="1800">
                        <a:solidFill>
                          <a:srgbClr val="E69138"/>
                        </a:solidFill>
                        <a:latin typeface="Roboto Medium"/>
                        <a:ea typeface="Roboto Medium"/>
                        <a:cs typeface="Roboto Medium"/>
                        <a:sym typeface="Roboto Medium"/>
                      </a:endParaRPr>
                    </a:p>
                  </a:txBody>
                  <a:tcPr marT="91425" marB="91425" marR="91425" marL="91425"/>
                </a:tc>
              </a:tr>
              <a:tr h="659125">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5</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3F3F3"/>
                          </a:solidFill>
                          <a:latin typeface="Roboto Medium"/>
                          <a:ea typeface="Roboto Medium"/>
                          <a:cs typeface="Roboto Medium"/>
                          <a:sym typeface="Roboto Medium"/>
                        </a:rPr>
                        <a:t>What are the steps to a successful talk?</a:t>
                      </a:r>
                      <a:endParaRPr sz="1800">
                        <a:solidFill>
                          <a:srgbClr val="F3F3F3"/>
                        </a:solidFill>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sz="1800">
                          <a:solidFill>
                            <a:srgbClr val="F1C232"/>
                          </a:solidFill>
                          <a:latin typeface="Roboto Black"/>
                          <a:ea typeface="Roboto Black"/>
                          <a:cs typeface="Roboto Black"/>
                          <a:sym typeface="Roboto Black"/>
                        </a:rPr>
                        <a:t>Default Fallback Message</a:t>
                      </a:r>
                      <a:endParaRPr sz="1800">
                        <a:solidFill>
                          <a:srgbClr val="F1C232"/>
                        </a:solidFill>
                        <a:latin typeface="Roboto Black"/>
                        <a:ea typeface="Roboto Black"/>
                        <a:cs typeface="Roboto Black"/>
                        <a:sym typeface="Roboto Black"/>
                      </a:endParaRPr>
                    </a:p>
                  </a:txBody>
                  <a:tcPr marT="91425" marB="91425" marR="91425" marL="91425"/>
                </a:tc>
              </a:tr>
            </a:tbl>
          </a:graphicData>
        </a:graphic>
      </p:graphicFrame>
    </p:spTree>
  </p:cSld>
  <p:clrMapOvr>
    <a:masterClrMapping/>
  </p:clrMapOvr>
  <mc:AlternateContent>
    <mc:Choice Requires="p14">
      <p:transition spd="med" p14:dur="6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23" name="Shape 423"/>
        <p:cNvGrpSpPr/>
        <p:nvPr/>
      </p:nvGrpSpPr>
      <p:grpSpPr>
        <a:xfrm>
          <a:off x="0" y="0"/>
          <a:ext cx="0" cy="0"/>
          <a:chOff x="0" y="0"/>
          <a:chExt cx="0" cy="0"/>
        </a:xfrm>
      </p:grpSpPr>
      <p:sp>
        <p:nvSpPr>
          <p:cNvPr id="424" name="Google Shape;424;p69"/>
          <p:cNvSpPr txBox="1"/>
          <p:nvPr>
            <p:ph type="title"/>
          </p:nvPr>
        </p:nvSpPr>
        <p:spPr>
          <a:xfrm>
            <a:off x="395775" y="253950"/>
            <a:ext cx="8179200" cy="10965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800">
                <a:solidFill>
                  <a:srgbClr val="F1C232"/>
                </a:solidFill>
                <a:latin typeface="Roboto"/>
                <a:ea typeface="Roboto"/>
                <a:cs typeface="Roboto"/>
                <a:sym typeface="Roboto"/>
              </a:rPr>
              <a:t>Default fallback message</a:t>
            </a:r>
            <a:endParaRPr b="1" sz="4800">
              <a:solidFill>
                <a:srgbClr val="F1C232"/>
              </a:solidFill>
              <a:latin typeface="Roboto"/>
              <a:ea typeface="Roboto"/>
              <a:cs typeface="Roboto"/>
              <a:sym typeface="Roboto"/>
            </a:endParaRPr>
          </a:p>
          <a:p>
            <a:pPr indent="0" lvl="0" marL="0" rtl="0" algn="l">
              <a:lnSpc>
                <a:spcPct val="115000"/>
              </a:lnSpc>
              <a:spcBef>
                <a:spcPts val="1600"/>
              </a:spcBef>
              <a:spcAft>
                <a:spcPts val="0"/>
              </a:spcAft>
              <a:buNone/>
            </a:pPr>
            <a:r>
              <a:rPr b="1" lang="en" sz="3000">
                <a:solidFill>
                  <a:srgbClr val="F3F3F3"/>
                </a:solidFill>
                <a:latin typeface="Roboto"/>
                <a:ea typeface="Roboto"/>
                <a:cs typeface="Roboto"/>
                <a:sym typeface="Roboto"/>
              </a:rPr>
              <a:t>User Input                                          Response</a:t>
            </a:r>
            <a:endParaRPr b="1" sz="3000">
              <a:solidFill>
                <a:srgbClr val="F3F3F3"/>
              </a:solidFill>
              <a:latin typeface="Roboto"/>
              <a:ea typeface="Roboto"/>
              <a:cs typeface="Roboto"/>
              <a:sym typeface="Roboto"/>
            </a:endParaRPr>
          </a:p>
          <a:p>
            <a:pPr indent="0" lvl="0" marL="457200" rtl="0" algn="l">
              <a:lnSpc>
                <a:spcPct val="115000"/>
              </a:lnSpc>
              <a:spcBef>
                <a:spcPts val="1600"/>
              </a:spcBef>
              <a:spcAft>
                <a:spcPts val="0"/>
              </a:spcAft>
              <a:buNone/>
            </a:pPr>
            <a:r>
              <a:t/>
            </a:r>
            <a:endParaRPr b="1" sz="4800">
              <a:solidFill>
                <a:srgbClr val="F1C23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b="1" sz="4800">
              <a:solidFill>
                <a:srgbClr val="F1C232"/>
              </a:solidFill>
              <a:latin typeface="Roboto"/>
              <a:ea typeface="Roboto"/>
              <a:cs typeface="Roboto"/>
              <a:sym typeface="Roboto"/>
            </a:endParaRPr>
          </a:p>
        </p:txBody>
      </p:sp>
      <p:sp>
        <p:nvSpPr>
          <p:cNvPr id="425" name="Google Shape;425;p69"/>
          <p:cNvSpPr/>
          <p:nvPr/>
        </p:nvSpPr>
        <p:spPr>
          <a:xfrm>
            <a:off x="321125" y="2166600"/>
            <a:ext cx="3401100" cy="2598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1C232"/>
                </a:solidFill>
                <a:latin typeface="Roboto"/>
                <a:ea typeface="Roboto"/>
                <a:cs typeface="Roboto"/>
                <a:sym typeface="Roboto"/>
              </a:rPr>
              <a:t>What are the steps to a </a:t>
            </a:r>
            <a:r>
              <a:rPr b="1" lang="en" sz="3000">
                <a:solidFill>
                  <a:srgbClr val="F1C232"/>
                </a:solidFill>
                <a:latin typeface="Roboto"/>
                <a:ea typeface="Roboto"/>
                <a:cs typeface="Roboto"/>
                <a:sym typeface="Roboto"/>
              </a:rPr>
              <a:t>successful</a:t>
            </a:r>
            <a:r>
              <a:rPr b="1" lang="en" sz="3000">
                <a:solidFill>
                  <a:srgbClr val="F1C232"/>
                </a:solidFill>
                <a:latin typeface="Roboto"/>
                <a:ea typeface="Roboto"/>
                <a:cs typeface="Roboto"/>
                <a:sym typeface="Roboto"/>
              </a:rPr>
              <a:t> talk?</a:t>
            </a:r>
            <a:endParaRPr b="1" sz="3000">
              <a:solidFill>
                <a:srgbClr val="F1C232"/>
              </a:solidFill>
              <a:latin typeface="Roboto"/>
              <a:ea typeface="Roboto"/>
              <a:cs typeface="Roboto"/>
              <a:sym typeface="Roboto"/>
            </a:endParaRPr>
          </a:p>
          <a:p>
            <a:pPr indent="0" lvl="0" marL="0" rtl="0" algn="l">
              <a:spcBef>
                <a:spcPts val="0"/>
              </a:spcBef>
              <a:spcAft>
                <a:spcPts val="0"/>
              </a:spcAft>
              <a:buNone/>
            </a:pPr>
            <a:r>
              <a:t/>
            </a:r>
            <a:endParaRPr b="1" sz="3000">
              <a:solidFill>
                <a:srgbClr val="F1C232"/>
              </a:solidFill>
              <a:latin typeface="Roboto"/>
              <a:ea typeface="Roboto"/>
              <a:cs typeface="Roboto"/>
              <a:sym typeface="Roboto"/>
            </a:endParaRPr>
          </a:p>
        </p:txBody>
      </p:sp>
      <p:sp>
        <p:nvSpPr>
          <p:cNvPr id="426" name="Google Shape;426;p69"/>
          <p:cNvSpPr/>
          <p:nvPr/>
        </p:nvSpPr>
        <p:spPr>
          <a:xfrm>
            <a:off x="3775475" y="3190800"/>
            <a:ext cx="1712100" cy="282900"/>
          </a:xfrm>
          <a:prstGeom prst="rightArrow">
            <a:avLst>
              <a:gd fmla="val 50000" name="adj1"/>
              <a:gd fmla="val 500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9"/>
          <p:cNvSpPr/>
          <p:nvPr/>
        </p:nvSpPr>
        <p:spPr>
          <a:xfrm>
            <a:off x="5540825" y="1899300"/>
            <a:ext cx="3286500" cy="2865900"/>
          </a:xfrm>
          <a:prstGeom prst="roundRect">
            <a:avLst>
              <a:gd fmla="val 16667" name="adj"/>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1C232"/>
                </a:solidFill>
                <a:latin typeface="Roboto"/>
                <a:ea typeface="Roboto"/>
                <a:cs typeface="Roboto"/>
                <a:sym typeface="Roboto"/>
              </a:rPr>
              <a:t>I’m sorry, I couldn't answer your question. Still, you can go ahead and ask me other questions!</a:t>
            </a:r>
            <a:endParaRPr b="1" sz="2400">
              <a:solidFill>
                <a:srgbClr val="F1C23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31" name="Shape 431"/>
        <p:cNvGrpSpPr/>
        <p:nvPr/>
      </p:nvGrpSpPr>
      <p:grpSpPr>
        <a:xfrm>
          <a:off x="0" y="0"/>
          <a:ext cx="0" cy="0"/>
          <a:chOff x="0" y="0"/>
          <a:chExt cx="0" cy="0"/>
        </a:xfrm>
      </p:grpSpPr>
      <p:sp>
        <p:nvSpPr>
          <p:cNvPr id="432" name="Google Shape;432;p70"/>
          <p:cNvSpPr txBox="1"/>
          <p:nvPr>
            <p:ph type="title"/>
          </p:nvPr>
        </p:nvSpPr>
        <p:spPr>
          <a:xfrm>
            <a:off x="388125" y="353300"/>
            <a:ext cx="8520600" cy="117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b="1" sz="4800">
              <a:solidFill>
                <a:srgbClr val="F1C232"/>
              </a:solidFill>
              <a:latin typeface="Roboto"/>
              <a:ea typeface="Roboto"/>
              <a:cs typeface="Roboto"/>
              <a:sym typeface="Roboto"/>
            </a:endParaRPr>
          </a:p>
        </p:txBody>
      </p:sp>
      <p:pic>
        <p:nvPicPr>
          <p:cNvPr id="433" name="Google Shape;433;p70"/>
          <p:cNvPicPr preferRelativeResize="0"/>
          <p:nvPr/>
        </p:nvPicPr>
        <p:blipFill rotWithShape="1">
          <a:blip r:embed="rId3">
            <a:alphaModFix/>
          </a:blip>
          <a:srcRect b="5839" l="0" r="0" t="9658"/>
          <a:stretch/>
        </p:blipFill>
        <p:spPr>
          <a:xfrm>
            <a:off x="0" y="-30575"/>
            <a:ext cx="9144000" cy="5174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37" name="Shape 437"/>
        <p:cNvGrpSpPr/>
        <p:nvPr/>
      </p:nvGrpSpPr>
      <p:grpSpPr>
        <a:xfrm>
          <a:off x="0" y="0"/>
          <a:ext cx="0" cy="0"/>
          <a:chOff x="0" y="0"/>
          <a:chExt cx="0" cy="0"/>
        </a:xfrm>
      </p:grpSpPr>
      <p:sp>
        <p:nvSpPr>
          <p:cNvPr id="438" name="Google Shape;438;p71"/>
          <p:cNvSpPr txBox="1"/>
          <p:nvPr>
            <p:ph type="title"/>
          </p:nvPr>
        </p:nvSpPr>
        <p:spPr>
          <a:xfrm>
            <a:off x="388125" y="353300"/>
            <a:ext cx="8520600" cy="1175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b="1" sz="4800">
              <a:solidFill>
                <a:srgbClr val="F1C232"/>
              </a:solidFill>
              <a:latin typeface="Roboto"/>
              <a:ea typeface="Roboto"/>
              <a:cs typeface="Roboto"/>
              <a:sym typeface="Roboto"/>
            </a:endParaRPr>
          </a:p>
        </p:txBody>
      </p:sp>
      <p:pic>
        <p:nvPicPr>
          <p:cNvPr id="439" name="Google Shape;439;p71"/>
          <p:cNvPicPr preferRelativeResize="0"/>
          <p:nvPr/>
        </p:nvPicPr>
        <p:blipFill rotWithShape="1">
          <a:blip r:embed="rId3">
            <a:alphaModFix/>
          </a:blip>
          <a:srcRect b="8096" l="0" r="0" t="10204"/>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43" name="Shape 443"/>
        <p:cNvGrpSpPr/>
        <p:nvPr/>
      </p:nvGrpSpPr>
      <p:grpSpPr>
        <a:xfrm>
          <a:off x="0" y="0"/>
          <a:ext cx="0" cy="0"/>
          <a:chOff x="0" y="0"/>
          <a:chExt cx="0" cy="0"/>
        </a:xfrm>
      </p:grpSpPr>
      <p:sp>
        <p:nvSpPr>
          <p:cNvPr id="444" name="Google Shape;444;p72"/>
          <p:cNvSpPr txBox="1"/>
          <p:nvPr>
            <p:ph type="title"/>
          </p:nvPr>
        </p:nvSpPr>
        <p:spPr>
          <a:xfrm>
            <a:off x="456900" y="422100"/>
            <a:ext cx="8520600" cy="88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3600">
                <a:solidFill>
                  <a:srgbClr val="F1C232"/>
                </a:solidFill>
                <a:latin typeface="Calibri"/>
                <a:ea typeface="Calibri"/>
                <a:cs typeface="Calibri"/>
                <a:sym typeface="Calibri"/>
              </a:rPr>
              <a:t>Adding the training phrases</a:t>
            </a:r>
            <a:endParaRPr sz="3600">
              <a:solidFill>
                <a:srgbClr val="F1C232"/>
              </a:solidFill>
              <a:latin typeface="Calibri"/>
              <a:ea typeface="Calibri"/>
              <a:cs typeface="Calibri"/>
              <a:sym typeface="Calibri"/>
            </a:endParaRPr>
          </a:p>
          <a:p>
            <a:pPr indent="0" lvl="0" marL="457200" rtl="0" algn="l">
              <a:lnSpc>
                <a:spcPct val="115000"/>
              </a:lnSpc>
              <a:spcBef>
                <a:spcPts val="1600"/>
              </a:spcBef>
              <a:spcAft>
                <a:spcPts val="0"/>
              </a:spcAft>
              <a:buNone/>
            </a:pPr>
            <a:r>
              <a:rPr lang="en" sz="3600">
                <a:solidFill>
                  <a:srgbClr val="F1C232"/>
                </a:solidFill>
                <a:latin typeface="Calibri"/>
                <a:ea typeface="Calibri"/>
                <a:cs typeface="Calibri"/>
                <a:sym typeface="Calibri"/>
              </a:rPr>
              <a:t>What is diabetes </a:t>
            </a:r>
            <a:endParaRPr sz="3600">
              <a:solidFill>
                <a:srgbClr val="F1C232"/>
              </a:solidFill>
              <a:latin typeface="Calibri"/>
              <a:ea typeface="Calibri"/>
              <a:cs typeface="Calibri"/>
              <a:sym typeface="Calibri"/>
            </a:endParaRPr>
          </a:p>
          <a:p>
            <a:pPr indent="0" lvl="0" marL="0" rtl="0" algn="l">
              <a:lnSpc>
                <a:spcPct val="115000"/>
              </a:lnSpc>
              <a:spcBef>
                <a:spcPts val="1600"/>
              </a:spcBef>
              <a:spcAft>
                <a:spcPts val="0"/>
              </a:spcAft>
              <a:buNone/>
            </a:pPr>
            <a:r>
              <a:rPr lang="en" sz="3600">
                <a:solidFill>
                  <a:srgbClr val="F1C232"/>
                </a:solidFill>
                <a:latin typeface="Calibri"/>
                <a:ea typeface="Calibri"/>
                <a:cs typeface="Calibri"/>
                <a:sym typeface="Calibri"/>
              </a:rPr>
              <a:t>Hey, tell me abt diabates </a:t>
            </a:r>
            <a:endParaRPr sz="3600">
              <a:solidFill>
                <a:srgbClr val="F1C232"/>
              </a:solidFill>
              <a:latin typeface="Calibri"/>
              <a:ea typeface="Calibri"/>
              <a:cs typeface="Calibri"/>
              <a:sym typeface="Calibri"/>
            </a:endParaRPr>
          </a:p>
          <a:p>
            <a:pPr indent="0" lvl="0" marL="0" rtl="0" algn="l">
              <a:lnSpc>
                <a:spcPct val="115000"/>
              </a:lnSpc>
              <a:spcBef>
                <a:spcPts val="1600"/>
              </a:spcBef>
              <a:spcAft>
                <a:spcPts val="0"/>
              </a:spcAft>
              <a:buNone/>
            </a:pPr>
            <a:r>
              <a:rPr lang="en" sz="3600">
                <a:solidFill>
                  <a:srgbClr val="F1C232"/>
                </a:solidFill>
                <a:latin typeface="Calibri"/>
                <a:ea typeface="Calibri"/>
                <a:cs typeface="Calibri"/>
                <a:sym typeface="Calibri"/>
              </a:rPr>
              <a:t>Define diabetes </a:t>
            </a:r>
            <a:endParaRPr sz="3600">
              <a:solidFill>
                <a:srgbClr val="F1C232"/>
              </a:solidFill>
              <a:latin typeface="Calibri"/>
              <a:ea typeface="Calibri"/>
              <a:cs typeface="Calibri"/>
              <a:sym typeface="Calibri"/>
            </a:endParaRPr>
          </a:p>
          <a:p>
            <a:pPr indent="0" lvl="0" marL="0" rtl="0" algn="l">
              <a:lnSpc>
                <a:spcPct val="115000"/>
              </a:lnSpc>
              <a:spcBef>
                <a:spcPts val="1600"/>
              </a:spcBef>
              <a:spcAft>
                <a:spcPts val="1600"/>
              </a:spcAft>
              <a:buNone/>
            </a:pPr>
            <a:r>
              <a:rPr lang="en" sz="3600">
                <a:solidFill>
                  <a:srgbClr val="F1C232"/>
                </a:solidFill>
                <a:latin typeface="Calibri"/>
                <a:ea typeface="Calibri"/>
                <a:cs typeface="Calibri"/>
                <a:sym typeface="Calibri"/>
              </a:rPr>
              <a:t>What’s diabates?</a:t>
            </a:r>
            <a:endParaRPr sz="3600">
              <a:solidFill>
                <a:srgbClr val="F1C232"/>
              </a:solidFill>
              <a:latin typeface="Calibri"/>
              <a:ea typeface="Calibri"/>
              <a:cs typeface="Calibri"/>
              <a:sym typeface="Calibri"/>
            </a:endParaRPr>
          </a:p>
        </p:txBody>
      </p:sp>
      <p:pic>
        <p:nvPicPr>
          <p:cNvPr id="445" name="Google Shape;445;p72"/>
          <p:cNvPicPr preferRelativeResize="0"/>
          <p:nvPr/>
        </p:nvPicPr>
        <p:blipFill rotWithShape="1">
          <a:blip r:embed="rId3">
            <a:alphaModFix/>
          </a:blip>
          <a:srcRect b="5852" l="0" r="556" t="9695"/>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49" name="Shape 449"/>
        <p:cNvGrpSpPr/>
        <p:nvPr/>
      </p:nvGrpSpPr>
      <p:grpSpPr>
        <a:xfrm>
          <a:off x="0" y="0"/>
          <a:ext cx="0" cy="0"/>
          <a:chOff x="0" y="0"/>
          <a:chExt cx="0" cy="0"/>
        </a:xfrm>
      </p:grpSpPr>
      <p:sp>
        <p:nvSpPr>
          <p:cNvPr id="450" name="Google Shape;450;p73"/>
          <p:cNvSpPr txBox="1"/>
          <p:nvPr>
            <p:ph type="title"/>
          </p:nvPr>
        </p:nvSpPr>
        <p:spPr>
          <a:xfrm>
            <a:off x="242925" y="368600"/>
            <a:ext cx="4778400" cy="2443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3600">
                <a:solidFill>
                  <a:srgbClr val="F1C232"/>
                </a:solidFill>
                <a:latin typeface="Roboto"/>
                <a:ea typeface="Roboto"/>
                <a:cs typeface="Roboto"/>
                <a:sym typeface="Roboto"/>
              </a:rPr>
              <a:t>What if the user asks...</a:t>
            </a:r>
            <a:endParaRPr b="1" sz="3600">
              <a:solidFill>
                <a:srgbClr val="F1C232"/>
              </a:solidFill>
              <a:latin typeface="Roboto"/>
              <a:ea typeface="Roboto"/>
              <a:cs typeface="Roboto"/>
              <a:sym typeface="Roboto"/>
            </a:endParaRPr>
          </a:p>
        </p:txBody>
      </p:sp>
      <p:sp>
        <p:nvSpPr>
          <p:cNvPr id="451" name="Google Shape;451;p73"/>
          <p:cNvSpPr/>
          <p:nvPr/>
        </p:nvSpPr>
        <p:spPr>
          <a:xfrm>
            <a:off x="389775" y="1883850"/>
            <a:ext cx="3553800" cy="1375800"/>
          </a:xfrm>
          <a:prstGeom prst="wedgeRectCallout">
            <a:avLst>
              <a:gd fmla="val -20833" name="adj1"/>
              <a:gd fmla="val 625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1C232"/>
                </a:solidFill>
                <a:latin typeface="Roboto"/>
                <a:ea typeface="Roboto"/>
                <a:cs typeface="Roboto"/>
                <a:sym typeface="Roboto"/>
              </a:rPr>
              <a:t>Can I have </a:t>
            </a:r>
            <a:r>
              <a:rPr b="1" lang="en" sz="2400">
                <a:solidFill>
                  <a:srgbClr val="93C47D"/>
                </a:solidFill>
                <a:latin typeface="Roboto"/>
                <a:ea typeface="Roboto"/>
                <a:cs typeface="Roboto"/>
                <a:sym typeface="Roboto"/>
              </a:rPr>
              <a:t>beer </a:t>
            </a:r>
            <a:r>
              <a:rPr b="1" lang="en" sz="2400">
                <a:solidFill>
                  <a:srgbClr val="F1C232"/>
                </a:solidFill>
                <a:latin typeface="Roboto"/>
                <a:ea typeface="Roboto"/>
                <a:cs typeface="Roboto"/>
                <a:sym typeface="Roboto"/>
              </a:rPr>
              <a:t>if I have </a:t>
            </a:r>
            <a:r>
              <a:rPr b="1" lang="en" sz="2400">
                <a:solidFill>
                  <a:srgbClr val="F1C232"/>
                </a:solidFill>
                <a:latin typeface="Roboto"/>
                <a:ea typeface="Roboto"/>
                <a:cs typeface="Roboto"/>
                <a:sym typeface="Roboto"/>
              </a:rPr>
              <a:t>diabetes</a:t>
            </a:r>
            <a:r>
              <a:rPr b="1" lang="en" sz="2400">
                <a:solidFill>
                  <a:srgbClr val="F1C232"/>
                </a:solidFill>
                <a:latin typeface="Roboto"/>
                <a:ea typeface="Roboto"/>
                <a:cs typeface="Roboto"/>
                <a:sym typeface="Roboto"/>
              </a:rPr>
              <a:t>?</a:t>
            </a:r>
            <a:endParaRPr b="1" sz="2400">
              <a:solidFill>
                <a:srgbClr val="F1C232"/>
              </a:solidFill>
              <a:latin typeface="Roboto"/>
              <a:ea typeface="Roboto"/>
              <a:cs typeface="Roboto"/>
              <a:sym typeface="Roboto"/>
            </a:endParaRPr>
          </a:p>
        </p:txBody>
      </p:sp>
      <p:pic>
        <p:nvPicPr>
          <p:cNvPr id="452" name="Google Shape;452;p73"/>
          <p:cNvPicPr preferRelativeResize="0"/>
          <p:nvPr/>
        </p:nvPicPr>
        <p:blipFill>
          <a:blip r:embed="rId3">
            <a:alphaModFix/>
          </a:blip>
          <a:stretch>
            <a:fillRect/>
          </a:stretch>
        </p:blipFill>
        <p:spPr>
          <a:xfrm>
            <a:off x="4261175" y="1138463"/>
            <a:ext cx="1868000" cy="3661275"/>
          </a:xfrm>
          <a:prstGeom prst="rect">
            <a:avLst/>
          </a:prstGeom>
          <a:noFill/>
          <a:ln>
            <a:noFill/>
          </a:ln>
        </p:spPr>
      </p:pic>
      <p:sp>
        <p:nvSpPr>
          <p:cNvPr id="453" name="Google Shape;453;p73"/>
          <p:cNvSpPr/>
          <p:nvPr/>
        </p:nvSpPr>
        <p:spPr>
          <a:xfrm>
            <a:off x="4261175" y="275125"/>
            <a:ext cx="1612500" cy="69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about.diabetes</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a:p>
        </p:txBody>
      </p:sp>
      <p:sp>
        <p:nvSpPr>
          <p:cNvPr id="454" name="Google Shape;454;p73"/>
          <p:cNvSpPr/>
          <p:nvPr/>
        </p:nvSpPr>
        <p:spPr>
          <a:xfrm>
            <a:off x="5873675" y="4174500"/>
            <a:ext cx="2176200" cy="69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        </a:t>
            </a:r>
            <a:r>
              <a:rPr b="1" lang="en">
                <a:solidFill>
                  <a:srgbClr val="F1C232"/>
                </a:solidFill>
                <a:latin typeface="Roboto"/>
                <a:ea typeface="Roboto"/>
                <a:cs typeface="Roboto"/>
                <a:sym typeface="Roboto"/>
              </a:rPr>
              <a:t>kid.diabetes</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455" name="Google Shape;455;p73"/>
          <p:cNvSpPr/>
          <p:nvPr/>
        </p:nvSpPr>
        <p:spPr>
          <a:xfrm>
            <a:off x="6182900" y="572275"/>
            <a:ext cx="2835300" cy="69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recommended.veg.diet.diabetes</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a:p>
        </p:txBody>
      </p:sp>
      <p:sp>
        <p:nvSpPr>
          <p:cNvPr id="456" name="Google Shape;456;p73"/>
          <p:cNvSpPr/>
          <p:nvPr/>
        </p:nvSpPr>
        <p:spPr>
          <a:xfrm>
            <a:off x="6305175" y="1832850"/>
            <a:ext cx="2176200" cy="69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nonveg.diet.diabetes</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a:p>
        </p:txBody>
      </p:sp>
      <p:sp>
        <p:nvSpPr>
          <p:cNvPr id="457" name="Google Shape;457;p73"/>
          <p:cNvSpPr/>
          <p:nvPr/>
        </p:nvSpPr>
        <p:spPr>
          <a:xfrm>
            <a:off x="5945975" y="3003675"/>
            <a:ext cx="2489700" cy="69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consume.alcohol.diabetes</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54" name="Shape 154"/>
        <p:cNvGrpSpPr/>
        <p:nvPr/>
      </p:nvGrpSpPr>
      <p:grpSpPr>
        <a:xfrm>
          <a:off x="0" y="0"/>
          <a:ext cx="0" cy="0"/>
          <a:chOff x="0" y="0"/>
          <a:chExt cx="0" cy="0"/>
        </a:xfrm>
      </p:grpSpPr>
      <p:sp>
        <p:nvSpPr>
          <p:cNvPr id="155" name="Google Shape;155;p29"/>
          <p:cNvSpPr txBox="1"/>
          <p:nvPr/>
        </p:nvSpPr>
        <p:spPr>
          <a:xfrm>
            <a:off x="221850" y="1112725"/>
            <a:ext cx="8700300" cy="3601200"/>
          </a:xfrm>
          <a:prstGeom prst="rect">
            <a:avLst/>
          </a:prstGeom>
          <a:noFill/>
          <a:ln>
            <a:noFill/>
          </a:ln>
        </p:spPr>
        <p:txBody>
          <a:bodyPr anchorCtr="0" anchor="t" bIns="91425" lIns="91425" spcFirstLastPara="1" rIns="91425" wrap="square" tIns="91425">
            <a:noAutofit/>
          </a:bodyPr>
          <a:lstStyle/>
          <a:p>
            <a:pPr indent="0" lvl="0" marL="400050" rtl="0" algn="l">
              <a:spcBef>
                <a:spcPts val="0"/>
              </a:spcBef>
              <a:spcAft>
                <a:spcPts val="0"/>
              </a:spcAft>
              <a:buNone/>
            </a:pPr>
            <a:r>
              <a:rPr lang="en" sz="3800">
                <a:solidFill>
                  <a:srgbClr val="1C4587"/>
                </a:solidFill>
                <a:latin typeface="Roboto Medium"/>
                <a:ea typeface="Roboto Medium"/>
                <a:cs typeface="Roboto Medium"/>
                <a:sym typeface="Roboto Medium"/>
              </a:rPr>
              <a:t>French physician, Georges Canguilhem, saw health not as something defined statistically or mechanistically. Rather, he saw health as</a:t>
            </a:r>
            <a:r>
              <a:rPr lang="en" sz="3800">
                <a:solidFill>
                  <a:srgbClr val="A4C2F4"/>
                </a:solidFill>
                <a:latin typeface="Roboto Medium"/>
                <a:ea typeface="Roboto Medium"/>
                <a:cs typeface="Roboto Medium"/>
                <a:sym typeface="Roboto Medium"/>
              </a:rPr>
              <a:t> </a:t>
            </a:r>
            <a:r>
              <a:rPr lang="en" sz="3800">
                <a:solidFill>
                  <a:srgbClr val="E69138"/>
                </a:solidFill>
                <a:latin typeface="Roboto Medium"/>
                <a:ea typeface="Roboto Medium"/>
                <a:cs typeface="Roboto Medium"/>
                <a:sym typeface="Roboto Medium"/>
              </a:rPr>
              <a:t>the ability to adapt to one's environment.</a:t>
            </a:r>
            <a:r>
              <a:rPr lang="en" sz="3800">
                <a:solidFill>
                  <a:srgbClr val="F3F3F3"/>
                </a:solidFill>
                <a:latin typeface="Roboto Medium"/>
                <a:ea typeface="Roboto Medium"/>
                <a:cs typeface="Roboto Medium"/>
                <a:sym typeface="Roboto Medium"/>
              </a:rPr>
              <a:t>		                                              </a:t>
            </a:r>
            <a:endParaRPr sz="3800">
              <a:solidFill>
                <a:srgbClr val="20124D"/>
              </a:solidFill>
              <a:latin typeface="Roboto Medium"/>
              <a:ea typeface="Roboto Medium"/>
              <a:cs typeface="Roboto Medium"/>
              <a:sym typeface="Roboto Medium"/>
            </a:endParaRPr>
          </a:p>
        </p:txBody>
      </p:sp>
      <p:sp>
        <p:nvSpPr>
          <p:cNvPr id="156" name="Google Shape;156;p29"/>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a:t>
            </a:r>
            <a:endParaRPr b="1">
              <a:latin typeface="Roboto"/>
              <a:ea typeface="Roboto"/>
              <a:cs typeface="Roboto"/>
              <a:sym typeface="Roboto"/>
            </a:endParaRPr>
          </a:p>
        </p:txBody>
      </p:sp>
      <p:pic>
        <p:nvPicPr>
          <p:cNvPr id="157" name="Google Shape;157;p29"/>
          <p:cNvPicPr preferRelativeResize="0"/>
          <p:nvPr/>
        </p:nvPicPr>
        <p:blipFill>
          <a:blip r:embed="rId3">
            <a:alphaModFix/>
          </a:blip>
          <a:stretch>
            <a:fillRect/>
          </a:stretch>
        </p:blipFill>
        <p:spPr>
          <a:xfrm>
            <a:off x="7472275" y="81175"/>
            <a:ext cx="1523274" cy="2402676"/>
          </a:xfrm>
          <a:prstGeom prst="rect">
            <a:avLst/>
          </a:prstGeom>
          <a:noFill/>
          <a:ln>
            <a:noFill/>
          </a:ln>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61" name="Shape 461"/>
        <p:cNvGrpSpPr/>
        <p:nvPr/>
      </p:nvGrpSpPr>
      <p:grpSpPr>
        <a:xfrm>
          <a:off x="0" y="0"/>
          <a:ext cx="0" cy="0"/>
          <a:chOff x="0" y="0"/>
          <a:chExt cx="0" cy="0"/>
        </a:xfrm>
      </p:grpSpPr>
      <p:sp>
        <p:nvSpPr>
          <p:cNvPr id="462" name="Google Shape;462;p74"/>
          <p:cNvSpPr txBox="1"/>
          <p:nvPr>
            <p:ph type="title"/>
          </p:nvPr>
        </p:nvSpPr>
        <p:spPr>
          <a:xfrm>
            <a:off x="365175" y="253975"/>
            <a:ext cx="6039300" cy="88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F1C232"/>
                </a:solidFill>
                <a:latin typeface="Roboto"/>
                <a:ea typeface="Roboto"/>
                <a:cs typeface="Roboto"/>
                <a:sym typeface="Roboto"/>
              </a:rPr>
              <a:t>Entities </a:t>
            </a:r>
            <a:endParaRPr b="1" sz="3600">
              <a:solidFill>
                <a:srgbClr val="F1C232"/>
              </a:solidFill>
              <a:latin typeface="Roboto"/>
              <a:ea typeface="Roboto"/>
              <a:cs typeface="Roboto"/>
              <a:sym typeface="Roboto"/>
            </a:endParaRPr>
          </a:p>
        </p:txBody>
      </p:sp>
      <p:sp>
        <p:nvSpPr>
          <p:cNvPr id="463" name="Google Shape;463;p74"/>
          <p:cNvSpPr txBox="1"/>
          <p:nvPr/>
        </p:nvSpPr>
        <p:spPr>
          <a:xfrm>
            <a:off x="365175" y="1138675"/>
            <a:ext cx="8445900" cy="3543000"/>
          </a:xfrm>
          <a:prstGeom prst="rect">
            <a:avLst/>
          </a:prstGeom>
          <a:noFill/>
          <a:ln>
            <a:noFill/>
          </a:ln>
        </p:spPr>
        <p:txBody>
          <a:bodyPr anchorCtr="0" anchor="t" bIns="91425" lIns="91425" spcFirstLastPara="1" rIns="91425" wrap="square" tIns="91425">
            <a:noAutofit/>
          </a:bodyPr>
          <a:lstStyle/>
          <a:p>
            <a:pPr indent="-457200" lvl="0" marL="457200" marR="0" rtl="0" algn="l">
              <a:spcBef>
                <a:spcPts val="0"/>
              </a:spcBef>
              <a:spcAft>
                <a:spcPts val="0"/>
              </a:spcAft>
              <a:buClr>
                <a:srgbClr val="F3F3F3"/>
              </a:buClr>
              <a:buSzPts val="3600"/>
              <a:buFont typeface="Roboto"/>
              <a:buChar char="-"/>
            </a:pPr>
            <a:r>
              <a:rPr b="1" lang="en" sz="3600">
                <a:solidFill>
                  <a:srgbClr val="F3F3F3"/>
                </a:solidFill>
                <a:latin typeface="Roboto"/>
                <a:ea typeface="Roboto"/>
                <a:cs typeface="Roboto"/>
                <a:sym typeface="Roboto"/>
              </a:rPr>
              <a:t>Use of entities to extract useful facts from what user says.</a:t>
            </a:r>
            <a:endParaRPr b="1" sz="3600">
              <a:solidFill>
                <a:srgbClr val="F3F3F3"/>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67" name="Shape 467"/>
        <p:cNvGrpSpPr/>
        <p:nvPr/>
      </p:nvGrpSpPr>
      <p:grpSpPr>
        <a:xfrm>
          <a:off x="0" y="0"/>
          <a:ext cx="0" cy="0"/>
          <a:chOff x="0" y="0"/>
          <a:chExt cx="0" cy="0"/>
        </a:xfrm>
      </p:grpSpPr>
      <p:sp>
        <p:nvSpPr>
          <p:cNvPr id="468" name="Google Shape;468;p75"/>
          <p:cNvSpPr txBox="1"/>
          <p:nvPr>
            <p:ph type="title"/>
          </p:nvPr>
        </p:nvSpPr>
        <p:spPr>
          <a:xfrm>
            <a:off x="365175" y="253975"/>
            <a:ext cx="6039300" cy="88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F1C232"/>
                </a:solidFill>
                <a:latin typeface="Roboto"/>
                <a:ea typeface="Roboto"/>
                <a:cs typeface="Roboto"/>
                <a:sym typeface="Roboto"/>
              </a:rPr>
              <a:t>Entities </a:t>
            </a:r>
            <a:endParaRPr b="1" sz="3600">
              <a:solidFill>
                <a:srgbClr val="F1C232"/>
              </a:solidFill>
              <a:latin typeface="Roboto"/>
              <a:ea typeface="Roboto"/>
              <a:cs typeface="Roboto"/>
              <a:sym typeface="Roboto"/>
            </a:endParaRPr>
          </a:p>
        </p:txBody>
      </p:sp>
      <p:sp>
        <p:nvSpPr>
          <p:cNvPr id="469" name="Google Shape;469;p75"/>
          <p:cNvSpPr txBox="1"/>
          <p:nvPr/>
        </p:nvSpPr>
        <p:spPr>
          <a:xfrm>
            <a:off x="365175" y="1138675"/>
            <a:ext cx="8445900" cy="3543000"/>
          </a:xfrm>
          <a:prstGeom prst="rect">
            <a:avLst/>
          </a:prstGeom>
          <a:noFill/>
          <a:ln>
            <a:noFill/>
          </a:ln>
        </p:spPr>
        <p:txBody>
          <a:bodyPr anchorCtr="0" anchor="t" bIns="91425" lIns="91425" spcFirstLastPara="1" rIns="91425" wrap="square" tIns="91425">
            <a:noAutofit/>
          </a:bodyPr>
          <a:lstStyle/>
          <a:p>
            <a:pPr indent="-457200" lvl="0" marL="457200" marR="0" rtl="0" algn="l">
              <a:spcBef>
                <a:spcPts val="0"/>
              </a:spcBef>
              <a:spcAft>
                <a:spcPts val="0"/>
              </a:spcAft>
              <a:buClr>
                <a:srgbClr val="F3F3F3"/>
              </a:buClr>
              <a:buSzPts val="3600"/>
              <a:buFont typeface="Roboto"/>
              <a:buChar char="-"/>
            </a:pPr>
            <a:r>
              <a:rPr b="1" lang="en" sz="3600">
                <a:solidFill>
                  <a:srgbClr val="1C4587"/>
                </a:solidFill>
                <a:latin typeface="Roboto"/>
                <a:ea typeface="Roboto"/>
                <a:cs typeface="Roboto"/>
                <a:sym typeface="Roboto"/>
              </a:rPr>
              <a:t>Use of entities to</a:t>
            </a:r>
            <a:r>
              <a:rPr b="1" lang="en" sz="3600">
                <a:solidFill>
                  <a:srgbClr val="F3F3F3"/>
                </a:solidFill>
                <a:latin typeface="Roboto"/>
                <a:ea typeface="Roboto"/>
                <a:cs typeface="Roboto"/>
                <a:sym typeface="Roboto"/>
              </a:rPr>
              <a:t> </a:t>
            </a:r>
            <a:r>
              <a:rPr b="1" lang="en" sz="3600">
                <a:solidFill>
                  <a:srgbClr val="E69138"/>
                </a:solidFill>
                <a:latin typeface="Roboto"/>
                <a:ea typeface="Roboto"/>
                <a:cs typeface="Roboto"/>
                <a:sym typeface="Roboto"/>
              </a:rPr>
              <a:t>extract useful facts</a:t>
            </a:r>
            <a:r>
              <a:rPr b="1" lang="en" sz="3600">
                <a:solidFill>
                  <a:srgbClr val="F3F3F3"/>
                </a:solidFill>
                <a:latin typeface="Roboto"/>
                <a:ea typeface="Roboto"/>
                <a:cs typeface="Roboto"/>
                <a:sym typeface="Roboto"/>
              </a:rPr>
              <a:t> </a:t>
            </a:r>
            <a:r>
              <a:rPr b="1" lang="en" sz="3600">
                <a:solidFill>
                  <a:srgbClr val="1C4587"/>
                </a:solidFill>
                <a:latin typeface="Roboto"/>
                <a:ea typeface="Roboto"/>
                <a:cs typeface="Roboto"/>
                <a:sym typeface="Roboto"/>
              </a:rPr>
              <a:t>from what user says.</a:t>
            </a:r>
            <a:endParaRPr b="1" sz="3600">
              <a:solidFill>
                <a:srgbClr val="1C4587"/>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73" name="Shape 473"/>
        <p:cNvGrpSpPr/>
        <p:nvPr/>
      </p:nvGrpSpPr>
      <p:grpSpPr>
        <a:xfrm>
          <a:off x="0" y="0"/>
          <a:ext cx="0" cy="0"/>
          <a:chOff x="0" y="0"/>
          <a:chExt cx="0" cy="0"/>
        </a:xfrm>
      </p:grpSpPr>
      <p:sp>
        <p:nvSpPr>
          <p:cNvPr id="474" name="Google Shape;474;p76"/>
          <p:cNvSpPr txBox="1"/>
          <p:nvPr>
            <p:ph type="title"/>
          </p:nvPr>
        </p:nvSpPr>
        <p:spPr>
          <a:xfrm>
            <a:off x="365175" y="253975"/>
            <a:ext cx="6039300" cy="88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F1C232"/>
                </a:solidFill>
                <a:latin typeface="Roboto"/>
                <a:ea typeface="Roboto"/>
                <a:cs typeface="Roboto"/>
                <a:sym typeface="Roboto"/>
              </a:rPr>
              <a:t>Entities </a:t>
            </a:r>
            <a:endParaRPr b="1" sz="3600">
              <a:solidFill>
                <a:srgbClr val="F1C232"/>
              </a:solidFill>
              <a:latin typeface="Roboto"/>
              <a:ea typeface="Roboto"/>
              <a:cs typeface="Roboto"/>
              <a:sym typeface="Roboto"/>
            </a:endParaRPr>
          </a:p>
        </p:txBody>
      </p:sp>
      <p:sp>
        <p:nvSpPr>
          <p:cNvPr id="475" name="Google Shape;475;p76"/>
          <p:cNvSpPr txBox="1"/>
          <p:nvPr/>
        </p:nvSpPr>
        <p:spPr>
          <a:xfrm>
            <a:off x="365175" y="1138675"/>
            <a:ext cx="8445900" cy="3543000"/>
          </a:xfrm>
          <a:prstGeom prst="rect">
            <a:avLst/>
          </a:prstGeom>
          <a:noFill/>
          <a:ln>
            <a:noFill/>
          </a:ln>
        </p:spPr>
        <p:txBody>
          <a:bodyPr anchorCtr="0" anchor="t" bIns="91425" lIns="91425" spcFirstLastPara="1" rIns="91425" wrap="square" tIns="91425">
            <a:noAutofit/>
          </a:bodyPr>
          <a:lstStyle/>
          <a:p>
            <a:pPr indent="-457200" lvl="0" marL="457200" marR="0" rtl="0" algn="l">
              <a:spcBef>
                <a:spcPts val="0"/>
              </a:spcBef>
              <a:spcAft>
                <a:spcPts val="0"/>
              </a:spcAft>
              <a:buClr>
                <a:srgbClr val="1C4587"/>
              </a:buClr>
              <a:buSzPts val="3600"/>
              <a:buFont typeface="Roboto"/>
              <a:buChar char="-"/>
            </a:pPr>
            <a:r>
              <a:rPr b="1" lang="en" sz="3600">
                <a:solidFill>
                  <a:srgbClr val="1C4587"/>
                </a:solidFill>
                <a:latin typeface="Roboto"/>
                <a:ea typeface="Roboto"/>
                <a:cs typeface="Roboto"/>
                <a:sym typeface="Roboto"/>
              </a:rPr>
              <a:t>Use of entities to extract useful facts from what user says.</a:t>
            </a:r>
            <a:endParaRPr b="1" sz="3600">
              <a:solidFill>
                <a:srgbClr val="1C4587"/>
              </a:solidFill>
              <a:latin typeface="Roboto"/>
              <a:ea typeface="Roboto"/>
              <a:cs typeface="Roboto"/>
              <a:sym typeface="Roboto"/>
            </a:endParaRPr>
          </a:p>
          <a:p>
            <a:pPr indent="0" lvl="0" marL="0" rtl="0" algn="l">
              <a:spcBef>
                <a:spcPts val="0"/>
              </a:spcBef>
              <a:spcAft>
                <a:spcPts val="0"/>
              </a:spcAft>
              <a:buNone/>
            </a:pPr>
            <a:r>
              <a:t/>
            </a:r>
            <a:endParaRPr b="1" sz="3600">
              <a:solidFill>
                <a:srgbClr val="F3F3F3"/>
              </a:solidFill>
              <a:latin typeface="Roboto"/>
              <a:ea typeface="Roboto"/>
              <a:cs typeface="Roboto"/>
              <a:sym typeface="Roboto"/>
            </a:endParaRPr>
          </a:p>
          <a:p>
            <a:pPr indent="-457200" lvl="0" marL="457200" rtl="0" algn="l">
              <a:spcBef>
                <a:spcPts val="0"/>
              </a:spcBef>
              <a:spcAft>
                <a:spcPts val="0"/>
              </a:spcAft>
              <a:buClr>
                <a:srgbClr val="F3F3F3"/>
              </a:buClr>
              <a:buSzPts val="3600"/>
              <a:buFont typeface="Roboto"/>
              <a:buChar char="-"/>
            </a:pPr>
            <a:r>
              <a:rPr b="1" lang="en" sz="3600">
                <a:solidFill>
                  <a:srgbClr val="F3F3F3"/>
                </a:solidFill>
                <a:latin typeface="Roboto"/>
                <a:ea typeface="Roboto"/>
                <a:cs typeface="Roboto"/>
                <a:sym typeface="Roboto"/>
              </a:rPr>
              <a:t>Entities are great in giving personality to a bot.</a:t>
            </a:r>
            <a:endParaRPr b="1" sz="3600">
              <a:solidFill>
                <a:srgbClr val="F3F3F3"/>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79" name="Shape 479"/>
        <p:cNvGrpSpPr/>
        <p:nvPr/>
      </p:nvGrpSpPr>
      <p:grpSpPr>
        <a:xfrm>
          <a:off x="0" y="0"/>
          <a:ext cx="0" cy="0"/>
          <a:chOff x="0" y="0"/>
          <a:chExt cx="0" cy="0"/>
        </a:xfrm>
      </p:grpSpPr>
      <p:sp>
        <p:nvSpPr>
          <p:cNvPr id="480" name="Google Shape;480;p77"/>
          <p:cNvSpPr txBox="1"/>
          <p:nvPr>
            <p:ph type="title"/>
          </p:nvPr>
        </p:nvSpPr>
        <p:spPr>
          <a:xfrm>
            <a:off x="365175" y="253975"/>
            <a:ext cx="6039300" cy="88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rgbClr val="F1C232"/>
                </a:solidFill>
                <a:latin typeface="Roboto"/>
                <a:ea typeface="Roboto"/>
                <a:cs typeface="Roboto"/>
                <a:sym typeface="Roboto"/>
              </a:rPr>
              <a:t>Entities </a:t>
            </a:r>
            <a:endParaRPr b="1" sz="3600">
              <a:solidFill>
                <a:srgbClr val="F1C232"/>
              </a:solidFill>
              <a:latin typeface="Roboto"/>
              <a:ea typeface="Roboto"/>
              <a:cs typeface="Roboto"/>
              <a:sym typeface="Roboto"/>
            </a:endParaRPr>
          </a:p>
        </p:txBody>
      </p:sp>
      <p:sp>
        <p:nvSpPr>
          <p:cNvPr id="481" name="Google Shape;481;p77"/>
          <p:cNvSpPr txBox="1"/>
          <p:nvPr/>
        </p:nvSpPr>
        <p:spPr>
          <a:xfrm>
            <a:off x="365175" y="1138675"/>
            <a:ext cx="8445900" cy="3543000"/>
          </a:xfrm>
          <a:prstGeom prst="rect">
            <a:avLst/>
          </a:prstGeom>
          <a:noFill/>
          <a:ln>
            <a:noFill/>
          </a:ln>
        </p:spPr>
        <p:txBody>
          <a:bodyPr anchorCtr="0" anchor="t" bIns="91425" lIns="91425" spcFirstLastPara="1" rIns="91425" wrap="square" tIns="91425">
            <a:noAutofit/>
          </a:bodyPr>
          <a:lstStyle/>
          <a:p>
            <a:pPr indent="-457200" lvl="0" marL="457200" marR="0" rtl="0" algn="l">
              <a:spcBef>
                <a:spcPts val="0"/>
              </a:spcBef>
              <a:spcAft>
                <a:spcPts val="0"/>
              </a:spcAft>
              <a:buClr>
                <a:srgbClr val="1C4587"/>
              </a:buClr>
              <a:buSzPts val="3600"/>
              <a:buFont typeface="Roboto"/>
              <a:buChar char="-"/>
            </a:pPr>
            <a:r>
              <a:rPr b="1" lang="en" sz="3600">
                <a:solidFill>
                  <a:srgbClr val="1C4587"/>
                </a:solidFill>
                <a:latin typeface="Roboto"/>
                <a:ea typeface="Roboto"/>
                <a:cs typeface="Roboto"/>
                <a:sym typeface="Roboto"/>
              </a:rPr>
              <a:t>Use of entities to</a:t>
            </a:r>
            <a:r>
              <a:rPr b="1" lang="en" sz="3600">
                <a:solidFill>
                  <a:srgbClr val="F3F3F3"/>
                </a:solidFill>
                <a:latin typeface="Roboto"/>
                <a:ea typeface="Roboto"/>
                <a:cs typeface="Roboto"/>
                <a:sym typeface="Roboto"/>
              </a:rPr>
              <a:t> </a:t>
            </a:r>
            <a:r>
              <a:rPr b="1" lang="en" sz="3600">
                <a:solidFill>
                  <a:srgbClr val="1C4587"/>
                </a:solidFill>
                <a:latin typeface="Roboto"/>
                <a:ea typeface="Roboto"/>
                <a:cs typeface="Roboto"/>
                <a:sym typeface="Roboto"/>
              </a:rPr>
              <a:t>extract useful facts</a:t>
            </a:r>
            <a:r>
              <a:rPr b="1" lang="en" sz="3600">
                <a:solidFill>
                  <a:srgbClr val="F3F3F3"/>
                </a:solidFill>
                <a:latin typeface="Roboto"/>
                <a:ea typeface="Roboto"/>
                <a:cs typeface="Roboto"/>
                <a:sym typeface="Roboto"/>
              </a:rPr>
              <a:t> </a:t>
            </a:r>
            <a:r>
              <a:rPr b="1" lang="en" sz="3600">
                <a:solidFill>
                  <a:srgbClr val="1C4587"/>
                </a:solidFill>
                <a:latin typeface="Roboto"/>
                <a:ea typeface="Roboto"/>
                <a:cs typeface="Roboto"/>
                <a:sym typeface="Roboto"/>
              </a:rPr>
              <a:t>from what user says.</a:t>
            </a:r>
            <a:endParaRPr b="1" sz="3600">
              <a:solidFill>
                <a:srgbClr val="1C4587"/>
              </a:solidFill>
              <a:latin typeface="Roboto"/>
              <a:ea typeface="Roboto"/>
              <a:cs typeface="Roboto"/>
              <a:sym typeface="Roboto"/>
            </a:endParaRPr>
          </a:p>
          <a:p>
            <a:pPr indent="0" lvl="0" marL="0" rtl="0" algn="l">
              <a:spcBef>
                <a:spcPts val="0"/>
              </a:spcBef>
              <a:spcAft>
                <a:spcPts val="0"/>
              </a:spcAft>
              <a:buNone/>
            </a:pPr>
            <a:r>
              <a:t/>
            </a:r>
            <a:endParaRPr b="1" sz="3600">
              <a:solidFill>
                <a:srgbClr val="F3F3F3"/>
              </a:solidFill>
              <a:latin typeface="Roboto"/>
              <a:ea typeface="Roboto"/>
              <a:cs typeface="Roboto"/>
              <a:sym typeface="Roboto"/>
            </a:endParaRPr>
          </a:p>
          <a:p>
            <a:pPr indent="-457200" lvl="0" marL="457200" rtl="0" algn="l">
              <a:spcBef>
                <a:spcPts val="0"/>
              </a:spcBef>
              <a:spcAft>
                <a:spcPts val="0"/>
              </a:spcAft>
              <a:buClr>
                <a:srgbClr val="F3F3F3"/>
              </a:buClr>
              <a:buSzPts val="3600"/>
              <a:buFont typeface="Roboto"/>
              <a:buChar char="-"/>
            </a:pPr>
            <a:r>
              <a:rPr b="1" lang="en" sz="3600">
                <a:solidFill>
                  <a:srgbClr val="1C4587"/>
                </a:solidFill>
                <a:latin typeface="Roboto"/>
                <a:ea typeface="Roboto"/>
                <a:cs typeface="Roboto"/>
                <a:sym typeface="Roboto"/>
              </a:rPr>
              <a:t>Entities are great in giving</a:t>
            </a:r>
            <a:r>
              <a:rPr b="1" lang="en" sz="3600">
                <a:solidFill>
                  <a:srgbClr val="F3F3F3"/>
                </a:solidFill>
                <a:latin typeface="Roboto"/>
                <a:ea typeface="Roboto"/>
                <a:cs typeface="Roboto"/>
                <a:sym typeface="Roboto"/>
              </a:rPr>
              <a:t> </a:t>
            </a:r>
            <a:r>
              <a:rPr b="1" lang="en" sz="3600">
                <a:solidFill>
                  <a:srgbClr val="E69138"/>
                </a:solidFill>
                <a:latin typeface="Roboto"/>
                <a:ea typeface="Roboto"/>
                <a:cs typeface="Roboto"/>
                <a:sym typeface="Roboto"/>
              </a:rPr>
              <a:t>personality</a:t>
            </a:r>
            <a:r>
              <a:rPr b="1" lang="en" sz="3600">
                <a:solidFill>
                  <a:srgbClr val="F3F3F3"/>
                </a:solidFill>
                <a:latin typeface="Roboto"/>
                <a:ea typeface="Roboto"/>
                <a:cs typeface="Roboto"/>
                <a:sym typeface="Roboto"/>
              </a:rPr>
              <a:t> </a:t>
            </a:r>
            <a:r>
              <a:rPr b="1" lang="en" sz="3600">
                <a:solidFill>
                  <a:srgbClr val="1C4587"/>
                </a:solidFill>
                <a:latin typeface="Roboto"/>
                <a:ea typeface="Roboto"/>
                <a:cs typeface="Roboto"/>
                <a:sym typeface="Roboto"/>
              </a:rPr>
              <a:t>to a bot.</a:t>
            </a:r>
            <a:endParaRPr b="1" sz="3600">
              <a:solidFill>
                <a:srgbClr val="1C4587"/>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85" name="Shape 485"/>
        <p:cNvGrpSpPr/>
        <p:nvPr/>
      </p:nvGrpSpPr>
      <p:grpSpPr>
        <a:xfrm>
          <a:off x="0" y="0"/>
          <a:ext cx="0" cy="0"/>
          <a:chOff x="0" y="0"/>
          <a:chExt cx="0" cy="0"/>
        </a:xfrm>
      </p:grpSpPr>
      <p:sp>
        <p:nvSpPr>
          <p:cNvPr id="486" name="Google Shape;48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C232"/>
              </a:solidFill>
              <a:latin typeface="Roboto Medium"/>
              <a:ea typeface="Roboto Medium"/>
              <a:cs typeface="Roboto Medium"/>
              <a:sym typeface="Roboto Medium"/>
            </a:endParaRPr>
          </a:p>
        </p:txBody>
      </p:sp>
      <p:pic>
        <p:nvPicPr>
          <p:cNvPr id="487" name="Google Shape;487;p78"/>
          <p:cNvPicPr preferRelativeResize="0"/>
          <p:nvPr/>
        </p:nvPicPr>
        <p:blipFill rotWithShape="1">
          <a:blip r:embed="rId3">
            <a:alphaModFix/>
          </a:blip>
          <a:srcRect b="7415" l="914" r="1771" t="10374"/>
          <a:stretch/>
        </p:blipFill>
        <p:spPr>
          <a:xfrm>
            <a:off x="0" y="0"/>
            <a:ext cx="9144000" cy="5143500"/>
          </a:xfrm>
          <a:prstGeom prst="rect">
            <a:avLst/>
          </a:prstGeom>
          <a:noFill/>
          <a:ln>
            <a:noFill/>
          </a:ln>
        </p:spPr>
      </p:pic>
      <p:sp>
        <p:nvSpPr>
          <p:cNvPr id="488" name="Google Shape;488;p78"/>
          <p:cNvSpPr/>
          <p:nvPr/>
        </p:nvSpPr>
        <p:spPr>
          <a:xfrm>
            <a:off x="4486225" y="2522075"/>
            <a:ext cx="3806100" cy="2460900"/>
          </a:xfrm>
          <a:prstGeom prst="ellipse">
            <a:avLst/>
          </a:prstGeom>
          <a:no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9E9E9E"/>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92" name="Shape 492"/>
        <p:cNvGrpSpPr/>
        <p:nvPr/>
      </p:nvGrpSpPr>
      <p:grpSpPr>
        <a:xfrm>
          <a:off x="0" y="0"/>
          <a:ext cx="0" cy="0"/>
          <a:chOff x="0" y="0"/>
          <a:chExt cx="0" cy="0"/>
        </a:xfrm>
      </p:grpSpPr>
      <p:sp>
        <p:nvSpPr>
          <p:cNvPr id="493" name="Google Shape;493;p79"/>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494" name="Google Shape;494;p79"/>
          <p:cNvPicPr preferRelativeResize="0"/>
          <p:nvPr/>
        </p:nvPicPr>
        <p:blipFill rotWithShape="1">
          <a:blip r:embed="rId3">
            <a:alphaModFix/>
          </a:blip>
          <a:srcRect b="8614" l="0" r="1205" t="9805"/>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498" name="Shape 498"/>
        <p:cNvGrpSpPr/>
        <p:nvPr/>
      </p:nvGrpSpPr>
      <p:grpSpPr>
        <a:xfrm>
          <a:off x="0" y="0"/>
          <a:ext cx="0" cy="0"/>
          <a:chOff x="0" y="0"/>
          <a:chExt cx="0" cy="0"/>
        </a:xfrm>
      </p:grpSpPr>
      <p:sp>
        <p:nvSpPr>
          <p:cNvPr id="499" name="Google Shape;499;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C232"/>
              </a:solidFill>
              <a:latin typeface="Roboto Medium"/>
              <a:ea typeface="Roboto Medium"/>
              <a:cs typeface="Roboto Medium"/>
              <a:sym typeface="Roboto Medium"/>
            </a:endParaRPr>
          </a:p>
        </p:txBody>
      </p:sp>
      <p:pic>
        <p:nvPicPr>
          <p:cNvPr id="500" name="Google Shape;500;p80"/>
          <p:cNvPicPr preferRelativeResize="0"/>
          <p:nvPr/>
        </p:nvPicPr>
        <p:blipFill rotWithShape="1">
          <a:blip r:embed="rId3">
            <a:alphaModFix/>
          </a:blip>
          <a:srcRect b="6007" l="795" r="29450" t="9618"/>
          <a:stretch/>
        </p:blipFill>
        <p:spPr>
          <a:xfrm>
            <a:off x="0" y="-19100"/>
            <a:ext cx="9144000" cy="5162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04" name="Shape 504"/>
        <p:cNvGrpSpPr/>
        <p:nvPr/>
      </p:nvGrpSpPr>
      <p:grpSpPr>
        <a:xfrm>
          <a:off x="0" y="0"/>
          <a:ext cx="0" cy="0"/>
          <a:chOff x="0" y="0"/>
          <a:chExt cx="0" cy="0"/>
        </a:xfrm>
      </p:grpSpPr>
      <p:sp>
        <p:nvSpPr>
          <p:cNvPr id="505" name="Google Shape;505;p81"/>
          <p:cNvSpPr txBox="1"/>
          <p:nvPr>
            <p:ph type="title"/>
          </p:nvPr>
        </p:nvSpPr>
        <p:spPr>
          <a:xfrm>
            <a:off x="242925" y="368600"/>
            <a:ext cx="3553800" cy="1320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en" sz="3600">
                <a:solidFill>
                  <a:srgbClr val="F1C232"/>
                </a:solidFill>
                <a:latin typeface="Roboto"/>
                <a:ea typeface="Roboto"/>
                <a:cs typeface="Roboto"/>
                <a:sym typeface="Roboto"/>
              </a:rPr>
              <a:t>Now when the user asks</a:t>
            </a:r>
            <a:endParaRPr b="1" sz="3600">
              <a:solidFill>
                <a:srgbClr val="F1C232"/>
              </a:solidFill>
              <a:latin typeface="Roboto"/>
              <a:ea typeface="Roboto"/>
              <a:cs typeface="Roboto"/>
              <a:sym typeface="Roboto"/>
            </a:endParaRPr>
          </a:p>
        </p:txBody>
      </p:sp>
      <p:sp>
        <p:nvSpPr>
          <p:cNvPr id="506" name="Google Shape;506;p81"/>
          <p:cNvSpPr/>
          <p:nvPr/>
        </p:nvSpPr>
        <p:spPr>
          <a:xfrm>
            <a:off x="397450" y="2342425"/>
            <a:ext cx="3553800" cy="1375800"/>
          </a:xfrm>
          <a:prstGeom prst="wedgeRectCallout">
            <a:avLst>
              <a:gd fmla="val -20833" name="adj1"/>
              <a:gd fmla="val 62500" name="adj2"/>
            </a:avLst>
          </a:prstGeom>
          <a:no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3F3F3"/>
                </a:solidFill>
                <a:latin typeface="Roboto"/>
                <a:ea typeface="Roboto"/>
                <a:cs typeface="Roboto"/>
                <a:sym typeface="Roboto"/>
              </a:rPr>
              <a:t>Can I have</a:t>
            </a:r>
            <a:r>
              <a:rPr b="1" lang="en" sz="2400">
                <a:solidFill>
                  <a:srgbClr val="F1C232"/>
                </a:solidFill>
                <a:latin typeface="Roboto"/>
                <a:ea typeface="Roboto"/>
                <a:cs typeface="Roboto"/>
                <a:sym typeface="Roboto"/>
              </a:rPr>
              <a:t> </a:t>
            </a:r>
            <a:r>
              <a:rPr b="1" lang="en" sz="2400">
                <a:solidFill>
                  <a:srgbClr val="6AA84F"/>
                </a:solidFill>
                <a:latin typeface="Roboto"/>
                <a:ea typeface="Roboto"/>
                <a:cs typeface="Roboto"/>
                <a:sym typeface="Roboto"/>
              </a:rPr>
              <a:t>beer</a:t>
            </a:r>
            <a:r>
              <a:rPr b="1" lang="en" sz="2400">
                <a:solidFill>
                  <a:srgbClr val="93C47D"/>
                </a:solidFill>
                <a:latin typeface="Roboto"/>
                <a:ea typeface="Roboto"/>
                <a:cs typeface="Roboto"/>
                <a:sym typeface="Roboto"/>
              </a:rPr>
              <a:t> </a:t>
            </a:r>
            <a:r>
              <a:rPr b="1" lang="en" sz="2400">
                <a:solidFill>
                  <a:srgbClr val="EFEFEF"/>
                </a:solidFill>
                <a:latin typeface="Roboto"/>
                <a:ea typeface="Roboto"/>
                <a:cs typeface="Roboto"/>
                <a:sym typeface="Roboto"/>
              </a:rPr>
              <a:t>if I have diabetes?</a:t>
            </a:r>
            <a:endParaRPr b="1" sz="2400">
              <a:solidFill>
                <a:srgbClr val="EFEFEF"/>
              </a:solidFill>
              <a:latin typeface="Roboto"/>
              <a:ea typeface="Roboto"/>
              <a:cs typeface="Roboto"/>
              <a:sym typeface="Roboto"/>
            </a:endParaRPr>
          </a:p>
        </p:txBody>
      </p:sp>
      <p:sp>
        <p:nvSpPr>
          <p:cNvPr id="507" name="Google Shape;507;p81"/>
          <p:cNvSpPr/>
          <p:nvPr/>
        </p:nvSpPr>
        <p:spPr>
          <a:xfrm>
            <a:off x="3095300" y="1283925"/>
            <a:ext cx="2100000" cy="695400"/>
          </a:xfrm>
          <a:prstGeom prst="rect">
            <a:avLst/>
          </a:prstGeom>
          <a:noFill/>
          <a:ln cap="flat" cmpd="sng" w="2857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1C4587"/>
                </a:solidFill>
                <a:latin typeface="Roboto"/>
                <a:ea typeface="Roboto"/>
                <a:cs typeface="Roboto"/>
                <a:sym typeface="Roboto"/>
              </a:rPr>
              <a:t>about.diabetes</a:t>
            </a:r>
            <a:endParaRPr>
              <a:solidFill>
                <a:srgbClr val="1C4587"/>
              </a:solidFill>
            </a:endParaRPr>
          </a:p>
        </p:txBody>
      </p:sp>
      <p:sp>
        <p:nvSpPr>
          <p:cNvPr id="508" name="Google Shape;508;p81"/>
          <p:cNvSpPr/>
          <p:nvPr/>
        </p:nvSpPr>
        <p:spPr>
          <a:xfrm>
            <a:off x="4911250" y="312425"/>
            <a:ext cx="3816600" cy="695400"/>
          </a:xfrm>
          <a:prstGeom prst="rect">
            <a:avLst/>
          </a:prstGeom>
          <a:noFill/>
          <a:ln cap="flat" cmpd="sng" w="2857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1C4587"/>
                </a:solidFill>
                <a:latin typeface="Roboto"/>
                <a:ea typeface="Roboto"/>
                <a:cs typeface="Roboto"/>
                <a:sym typeface="Roboto"/>
              </a:rPr>
              <a:t>recommended.veg.diet.diabetes</a:t>
            </a:r>
            <a:endParaRPr>
              <a:solidFill>
                <a:srgbClr val="1C4587"/>
              </a:solidFill>
            </a:endParaRPr>
          </a:p>
        </p:txBody>
      </p:sp>
      <p:sp>
        <p:nvSpPr>
          <p:cNvPr id="509" name="Google Shape;509;p81"/>
          <p:cNvSpPr/>
          <p:nvPr/>
        </p:nvSpPr>
        <p:spPr>
          <a:xfrm>
            <a:off x="5884850" y="1519500"/>
            <a:ext cx="2764800" cy="695400"/>
          </a:xfrm>
          <a:prstGeom prst="rect">
            <a:avLst/>
          </a:prstGeom>
          <a:noFill/>
          <a:ln cap="flat" cmpd="sng" w="2857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1C4587"/>
                </a:solidFill>
                <a:latin typeface="Roboto"/>
                <a:ea typeface="Roboto"/>
                <a:cs typeface="Roboto"/>
                <a:sym typeface="Roboto"/>
              </a:rPr>
              <a:t>nonveg.diet.diabetes</a:t>
            </a:r>
            <a:endParaRPr>
              <a:solidFill>
                <a:srgbClr val="1C4587"/>
              </a:solidFill>
            </a:endParaRPr>
          </a:p>
        </p:txBody>
      </p:sp>
      <p:sp>
        <p:nvSpPr>
          <p:cNvPr id="510" name="Google Shape;510;p81"/>
          <p:cNvSpPr/>
          <p:nvPr/>
        </p:nvSpPr>
        <p:spPr>
          <a:xfrm>
            <a:off x="5670850" y="2726575"/>
            <a:ext cx="3057000" cy="695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C0000"/>
                </a:solidFill>
                <a:latin typeface="Roboto"/>
                <a:ea typeface="Roboto"/>
                <a:cs typeface="Roboto"/>
                <a:sym typeface="Roboto"/>
              </a:rPr>
              <a:t>consume.alcohol.diabetes</a:t>
            </a:r>
            <a:endParaRPr b="1">
              <a:latin typeface="Roboto"/>
              <a:ea typeface="Roboto"/>
              <a:cs typeface="Roboto"/>
              <a:sym typeface="Roboto"/>
            </a:endParaRPr>
          </a:p>
        </p:txBody>
      </p:sp>
      <p:sp>
        <p:nvSpPr>
          <p:cNvPr id="511" name="Google Shape;511;p81"/>
          <p:cNvSpPr/>
          <p:nvPr/>
        </p:nvSpPr>
        <p:spPr>
          <a:xfrm>
            <a:off x="3981850" y="2940475"/>
            <a:ext cx="1658400" cy="267600"/>
          </a:xfrm>
          <a:prstGeom prst="rightArrow">
            <a:avLst>
              <a:gd fmla="val 50000" name="adj1"/>
              <a:gd fmla="val 50000"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a:off x="4679325" y="3983875"/>
            <a:ext cx="2100000" cy="695400"/>
          </a:xfrm>
          <a:prstGeom prst="rect">
            <a:avLst/>
          </a:prstGeom>
          <a:noFill/>
          <a:ln cap="flat" cmpd="sng" w="2857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1C4587"/>
                </a:solidFill>
                <a:latin typeface="Roboto"/>
                <a:ea typeface="Roboto"/>
                <a:cs typeface="Roboto"/>
                <a:sym typeface="Roboto"/>
              </a:rPr>
              <a:t>      kid.diabetes</a:t>
            </a:r>
            <a:endParaRPr>
              <a:solidFill>
                <a:srgbClr val="1C4587"/>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16" name="Shape 516"/>
        <p:cNvGrpSpPr/>
        <p:nvPr/>
      </p:nvGrpSpPr>
      <p:grpSpPr>
        <a:xfrm>
          <a:off x="0" y="0"/>
          <a:ext cx="0" cy="0"/>
          <a:chOff x="0" y="0"/>
          <a:chExt cx="0" cy="0"/>
        </a:xfrm>
      </p:grpSpPr>
      <p:sp>
        <p:nvSpPr>
          <p:cNvPr id="517" name="Google Shape;51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C232"/>
              </a:solidFill>
              <a:latin typeface="Roboto Medium"/>
              <a:ea typeface="Roboto Medium"/>
              <a:cs typeface="Roboto Medium"/>
              <a:sym typeface="Roboto Medium"/>
            </a:endParaRPr>
          </a:p>
        </p:txBody>
      </p:sp>
      <p:pic>
        <p:nvPicPr>
          <p:cNvPr id="518" name="Google Shape;518;p82"/>
          <p:cNvPicPr preferRelativeResize="0"/>
          <p:nvPr/>
        </p:nvPicPr>
        <p:blipFill rotWithShape="1">
          <a:blip r:embed="rId3">
            <a:alphaModFix/>
          </a:blip>
          <a:srcRect b="6414" l="0" r="980" t="10064"/>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22" name="Shape 522"/>
        <p:cNvGrpSpPr/>
        <p:nvPr/>
      </p:nvGrpSpPr>
      <p:grpSpPr>
        <a:xfrm>
          <a:off x="0" y="0"/>
          <a:ext cx="0" cy="0"/>
          <a:chOff x="0" y="0"/>
          <a:chExt cx="0" cy="0"/>
        </a:xfrm>
      </p:grpSpPr>
      <p:sp>
        <p:nvSpPr>
          <p:cNvPr id="523" name="Google Shape;523;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Roboto Medium"/>
                <a:ea typeface="Roboto Medium"/>
                <a:cs typeface="Roboto Medium"/>
                <a:sym typeface="Roboto Medium"/>
              </a:rPr>
              <a:t>SUMMARY</a:t>
            </a:r>
            <a:endParaRPr>
              <a:solidFill>
                <a:srgbClr val="F1C232"/>
              </a:solidFill>
              <a:latin typeface="Roboto Medium"/>
              <a:ea typeface="Roboto Medium"/>
              <a:cs typeface="Roboto Medium"/>
              <a:sym typeface="Roboto Medium"/>
            </a:endParaRPr>
          </a:p>
        </p:txBody>
      </p:sp>
      <p:sp>
        <p:nvSpPr>
          <p:cNvPr id="524" name="Google Shape;524;p83"/>
          <p:cNvSpPr/>
          <p:nvPr/>
        </p:nvSpPr>
        <p:spPr>
          <a:xfrm>
            <a:off x="191050" y="2606075"/>
            <a:ext cx="2094000" cy="1459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CCCCCC"/>
              </a:highlight>
            </a:endParaRPr>
          </a:p>
        </p:txBody>
      </p:sp>
      <p:pic>
        <p:nvPicPr>
          <p:cNvPr id="525" name="Google Shape;525;p83"/>
          <p:cNvPicPr preferRelativeResize="0"/>
          <p:nvPr/>
        </p:nvPicPr>
        <p:blipFill rotWithShape="1">
          <a:blip r:embed="rId3">
            <a:alphaModFix/>
          </a:blip>
          <a:srcRect b="6200" l="70489" r="967" t="9892"/>
          <a:stretch/>
        </p:blipFill>
        <p:spPr>
          <a:xfrm>
            <a:off x="0" y="0"/>
            <a:ext cx="3355123" cy="5162349"/>
          </a:xfrm>
          <a:prstGeom prst="rect">
            <a:avLst/>
          </a:prstGeom>
          <a:noFill/>
          <a:ln>
            <a:noFill/>
          </a:ln>
        </p:spPr>
      </p:pic>
      <p:sp>
        <p:nvSpPr>
          <p:cNvPr id="526" name="Google Shape;526;p83"/>
          <p:cNvSpPr/>
          <p:nvPr/>
        </p:nvSpPr>
        <p:spPr>
          <a:xfrm>
            <a:off x="191075" y="2529725"/>
            <a:ext cx="2720700" cy="1345200"/>
          </a:xfrm>
          <a:prstGeom prst="ellipse">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E9E9E"/>
              </a:highlight>
            </a:endParaRPr>
          </a:p>
        </p:txBody>
      </p:sp>
      <p:pic>
        <p:nvPicPr>
          <p:cNvPr id="527" name="Google Shape;527;p83"/>
          <p:cNvPicPr preferRelativeResize="0"/>
          <p:nvPr/>
        </p:nvPicPr>
        <p:blipFill rotWithShape="1">
          <a:blip r:embed="rId4">
            <a:alphaModFix/>
          </a:blip>
          <a:srcRect b="16811" l="18572" r="18872" t="21785"/>
          <a:stretch/>
        </p:blipFill>
        <p:spPr>
          <a:xfrm>
            <a:off x="3316900" y="0"/>
            <a:ext cx="5869550" cy="524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61" name="Shape 161"/>
        <p:cNvGrpSpPr/>
        <p:nvPr/>
      </p:nvGrpSpPr>
      <p:grpSpPr>
        <a:xfrm>
          <a:off x="0" y="0"/>
          <a:ext cx="0" cy="0"/>
          <a:chOff x="0" y="0"/>
          <a:chExt cx="0" cy="0"/>
        </a:xfrm>
      </p:grpSpPr>
      <p:sp>
        <p:nvSpPr>
          <p:cNvPr id="162" name="Google Shape;162;p30"/>
          <p:cNvSpPr txBox="1"/>
          <p:nvPr/>
        </p:nvSpPr>
        <p:spPr>
          <a:xfrm>
            <a:off x="214000" y="1268050"/>
            <a:ext cx="8700300" cy="360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7200">
                <a:solidFill>
                  <a:srgbClr val="F3F3F3"/>
                </a:solidFill>
                <a:latin typeface="Roboto Medium"/>
                <a:ea typeface="Roboto Medium"/>
                <a:cs typeface="Roboto Medium"/>
                <a:sym typeface="Roboto Medium"/>
              </a:rPr>
              <a:t>We provide care to optimize one’s health.</a:t>
            </a:r>
            <a:endParaRPr sz="7200">
              <a:solidFill>
                <a:srgbClr val="20124D"/>
              </a:solidFill>
              <a:latin typeface="Roboto Medium"/>
              <a:ea typeface="Roboto Medium"/>
              <a:cs typeface="Roboto Medium"/>
              <a:sym typeface="Roboto Medium"/>
            </a:endParaRPr>
          </a:p>
        </p:txBody>
      </p:sp>
      <p:sp>
        <p:nvSpPr>
          <p:cNvPr id="163" name="Google Shape;163;p30"/>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Healthcare</a:t>
            </a:r>
            <a:endParaRPr b="1">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31" name="Shape 531"/>
        <p:cNvGrpSpPr/>
        <p:nvPr/>
      </p:nvGrpSpPr>
      <p:grpSpPr>
        <a:xfrm>
          <a:off x="0" y="0"/>
          <a:ext cx="0" cy="0"/>
          <a:chOff x="0" y="0"/>
          <a:chExt cx="0" cy="0"/>
        </a:xfrm>
      </p:grpSpPr>
      <p:sp>
        <p:nvSpPr>
          <p:cNvPr id="532" name="Google Shape;532;p84"/>
          <p:cNvSpPr txBox="1"/>
          <p:nvPr>
            <p:ph type="title"/>
          </p:nvPr>
        </p:nvSpPr>
        <p:spPr>
          <a:xfrm>
            <a:off x="626700" y="771900"/>
            <a:ext cx="8131800" cy="4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Entities helps in identifying the</a:t>
            </a:r>
            <a:endParaRPr b="1" sz="3600">
              <a:solidFill>
                <a:srgbClr val="F1C23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3600">
                <a:solidFill>
                  <a:srgbClr val="FF0000"/>
                </a:solidFill>
                <a:latin typeface="Roboto"/>
                <a:ea typeface="Roboto"/>
                <a:cs typeface="Roboto"/>
                <a:sym typeface="Roboto"/>
              </a:rPr>
              <a:t>Who</a:t>
            </a:r>
            <a:endParaRPr b="1" sz="3600">
              <a:solidFill>
                <a:srgbClr val="FF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3600">
                <a:solidFill>
                  <a:srgbClr val="6AA84F"/>
                </a:solidFill>
                <a:latin typeface="Roboto"/>
                <a:ea typeface="Roboto"/>
                <a:cs typeface="Roboto"/>
                <a:sym typeface="Roboto"/>
              </a:rPr>
              <a:t>When </a:t>
            </a:r>
            <a:endParaRPr b="1" sz="3600">
              <a:solidFill>
                <a:srgbClr val="6AA84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3600">
                <a:solidFill>
                  <a:srgbClr val="FF00FF"/>
                </a:solidFill>
                <a:latin typeface="Roboto"/>
                <a:ea typeface="Roboto"/>
                <a:cs typeface="Roboto"/>
                <a:sym typeface="Roboto"/>
              </a:rPr>
              <a:t>Where </a:t>
            </a:r>
            <a:endParaRPr b="1" sz="3600">
              <a:solidFill>
                <a:srgbClr val="FF00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3600">
                <a:solidFill>
                  <a:srgbClr val="F1C232"/>
                </a:solidFill>
                <a:latin typeface="Roboto"/>
                <a:ea typeface="Roboto"/>
                <a:cs typeface="Roboto"/>
                <a:sym typeface="Roboto"/>
              </a:rPr>
              <a:t>In the Natural Language input</a:t>
            </a:r>
            <a:endParaRPr b="1" sz="3600">
              <a:solidFill>
                <a:srgbClr val="F1C232"/>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36" name="Shape 536"/>
        <p:cNvGrpSpPr/>
        <p:nvPr/>
      </p:nvGrpSpPr>
      <p:grpSpPr>
        <a:xfrm>
          <a:off x="0" y="0"/>
          <a:ext cx="0" cy="0"/>
          <a:chOff x="0" y="0"/>
          <a:chExt cx="0" cy="0"/>
        </a:xfrm>
      </p:grpSpPr>
      <p:sp>
        <p:nvSpPr>
          <p:cNvPr id="537" name="Google Shape;537;p85"/>
          <p:cNvSpPr txBox="1"/>
          <p:nvPr>
            <p:ph type="title"/>
          </p:nvPr>
        </p:nvSpPr>
        <p:spPr>
          <a:xfrm>
            <a:off x="571550" y="399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1C232"/>
                </a:solidFill>
                <a:latin typeface="Roboto"/>
                <a:ea typeface="Roboto"/>
                <a:cs typeface="Roboto"/>
                <a:sym typeface="Roboto"/>
              </a:rPr>
              <a:t>Best practices when defining intents</a:t>
            </a:r>
            <a:endParaRPr b="1" sz="3000">
              <a:solidFill>
                <a:srgbClr val="F1C232"/>
              </a:solidFill>
              <a:latin typeface="Roboto"/>
              <a:ea typeface="Roboto"/>
              <a:cs typeface="Roboto"/>
              <a:sym typeface="Roboto"/>
            </a:endParaRPr>
          </a:p>
        </p:txBody>
      </p:sp>
      <p:sp>
        <p:nvSpPr>
          <p:cNvPr id="538" name="Google Shape;538;p85"/>
          <p:cNvSpPr txBox="1"/>
          <p:nvPr>
            <p:ph idx="1" type="body"/>
          </p:nvPr>
        </p:nvSpPr>
        <p:spPr>
          <a:xfrm>
            <a:off x="479850" y="1280650"/>
            <a:ext cx="8408400" cy="337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F3F3F3"/>
              </a:buClr>
              <a:buSzPts val="3600"/>
              <a:buFont typeface="Roboto"/>
              <a:buChar char="●"/>
            </a:pPr>
            <a:r>
              <a:rPr b="1" lang="en" sz="3600">
                <a:solidFill>
                  <a:srgbClr val="F3F3F3"/>
                </a:solidFill>
                <a:latin typeface="Roboto"/>
                <a:ea typeface="Roboto"/>
                <a:cs typeface="Roboto"/>
                <a:sym typeface="Roboto"/>
              </a:rPr>
              <a:t>Training phrases should be representative.</a:t>
            </a:r>
            <a:endParaRPr b="1" sz="3600">
              <a:solidFill>
                <a:srgbClr val="F3F3F3"/>
              </a:solidFill>
              <a:latin typeface="Roboto"/>
              <a:ea typeface="Roboto"/>
              <a:cs typeface="Roboto"/>
              <a:sym typeface="Roboto"/>
            </a:endParaRPr>
          </a:p>
          <a:p>
            <a:pPr indent="-457200" lvl="0" marL="457200" rtl="0" algn="l">
              <a:spcBef>
                <a:spcPts val="0"/>
              </a:spcBef>
              <a:spcAft>
                <a:spcPts val="0"/>
              </a:spcAft>
              <a:buClr>
                <a:srgbClr val="F3F3F3"/>
              </a:buClr>
              <a:buSzPts val="3600"/>
              <a:buFont typeface="Roboto"/>
              <a:buChar char="●"/>
            </a:pPr>
            <a:r>
              <a:rPr b="1" lang="en" sz="3600">
                <a:solidFill>
                  <a:srgbClr val="F3F3F3"/>
                </a:solidFill>
                <a:latin typeface="Roboto"/>
                <a:ea typeface="Roboto"/>
                <a:cs typeface="Roboto"/>
                <a:sym typeface="Roboto"/>
              </a:rPr>
              <a:t>Make sure the intents don’t overlap.</a:t>
            </a:r>
            <a:endParaRPr b="1" sz="3600">
              <a:solidFill>
                <a:srgbClr val="F3F3F3"/>
              </a:solidFill>
              <a:latin typeface="Roboto"/>
              <a:ea typeface="Roboto"/>
              <a:cs typeface="Roboto"/>
              <a:sym typeface="Roboto"/>
            </a:endParaRPr>
          </a:p>
          <a:p>
            <a:pPr indent="-457200" lvl="0" marL="457200" rtl="0" algn="l">
              <a:spcBef>
                <a:spcPts val="0"/>
              </a:spcBef>
              <a:spcAft>
                <a:spcPts val="0"/>
              </a:spcAft>
              <a:buClr>
                <a:srgbClr val="F3F3F3"/>
              </a:buClr>
              <a:buSzPts val="3600"/>
              <a:buFont typeface="Roboto"/>
              <a:buChar char="●"/>
            </a:pPr>
            <a:r>
              <a:rPr b="1" lang="en" sz="3600">
                <a:solidFill>
                  <a:srgbClr val="F3F3F3"/>
                </a:solidFill>
                <a:latin typeface="Roboto"/>
                <a:ea typeface="Roboto"/>
                <a:cs typeface="Roboto"/>
                <a:sym typeface="Roboto"/>
              </a:rPr>
              <a:t>Prioritize intents that represent the most common requests.</a:t>
            </a:r>
            <a:endParaRPr b="1" sz="3600">
              <a:solidFill>
                <a:srgbClr val="F3F3F3"/>
              </a:solidFill>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42" name="Shape 542"/>
        <p:cNvGrpSpPr/>
        <p:nvPr/>
      </p:nvGrpSpPr>
      <p:grpSpPr>
        <a:xfrm>
          <a:off x="0" y="0"/>
          <a:ext cx="0" cy="0"/>
          <a:chOff x="0" y="0"/>
          <a:chExt cx="0" cy="0"/>
        </a:xfrm>
      </p:grpSpPr>
      <p:sp>
        <p:nvSpPr>
          <p:cNvPr id="543" name="Google Shape;543;p86"/>
          <p:cNvSpPr txBox="1"/>
          <p:nvPr>
            <p:ph type="title"/>
          </p:nvPr>
        </p:nvSpPr>
        <p:spPr>
          <a:xfrm>
            <a:off x="405075" y="462850"/>
            <a:ext cx="8215800" cy="42939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3600">
                <a:solidFill>
                  <a:srgbClr val="F1C232"/>
                </a:solidFill>
                <a:latin typeface="Roboto"/>
                <a:ea typeface="Roboto"/>
                <a:cs typeface="Roboto"/>
                <a:sym typeface="Roboto"/>
              </a:rPr>
              <a:t>Small Talk</a:t>
            </a:r>
            <a:endParaRPr b="1" sz="3600">
              <a:solidFill>
                <a:srgbClr val="F1C232"/>
              </a:solidFill>
              <a:latin typeface="Roboto"/>
              <a:ea typeface="Roboto"/>
              <a:cs typeface="Roboto"/>
              <a:sym typeface="Roboto"/>
            </a:endParaRPr>
          </a:p>
          <a:p>
            <a:pPr indent="-533400" lvl="0" marL="457200" rtl="0" algn="l">
              <a:lnSpc>
                <a:spcPct val="115000"/>
              </a:lnSpc>
              <a:spcBef>
                <a:spcPts val="1600"/>
              </a:spcBef>
              <a:spcAft>
                <a:spcPts val="0"/>
              </a:spcAft>
              <a:buClr>
                <a:srgbClr val="F3F3F3"/>
              </a:buClr>
              <a:buSzPts val="4800"/>
              <a:buFont typeface="Roboto Medium"/>
              <a:buChar char="●"/>
            </a:pPr>
            <a:r>
              <a:rPr lang="en" sz="4800">
                <a:solidFill>
                  <a:srgbClr val="F3F3F3"/>
                </a:solidFill>
                <a:latin typeface="Roboto Medium"/>
                <a:ea typeface="Roboto Medium"/>
                <a:cs typeface="Roboto Medium"/>
                <a:sym typeface="Roboto Medium"/>
              </a:rPr>
              <a:t>Pre-built small talk agent.</a:t>
            </a:r>
            <a:endParaRPr sz="4800">
              <a:solidFill>
                <a:srgbClr val="F3F3F3"/>
              </a:solidFill>
              <a:latin typeface="Roboto Medium"/>
              <a:ea typeface="Roboto Medium"/>
              <a:cs typeface="Roboto Medium"/>
              <a:sym typeface="Roboto Medium"/>
            </a:endParaRPr>
          </a:p>
          <a:p>
            <a:pPr indent="0" lvl="0" marL="914400" rtl="0" algn="l">
              <a:lnSpc>
                <a:spcPct val="115000"/>
              </a:lnSpc>
              <a:spcBef>
                <a:spcPts val="1600"/>
              </a:spcBef>
              <a:spcAft>
                <a:spcPts val="0"/>
              </a:spcAft>
              <a:buNone/>
            </a:pPr>
            <a:r>
              <a:t/>
            </a:r>
            <a:endParaRPr sz="1100">
              <a:solidFill>
                <a:srgbClr val="F3F3F3"/>
              </a:solidFill>
              <a:latin typeface="Roboto Medium"/>
              <a:ea typeface="Roboto Medium"/>
              <a:cs typeface="Roboto Medium"/>
              <a:sym typeface="Roboto Medium"/>
            </a:endParaRPr>
          </a:p>
          <a:p>
            <a:pPr indent="-533400" lvl="0" marL="457200" rtl="0" algn="l">
              <a:lnSpc>
                <a:spcPct val="115000"/>
              </a:lnSpc>
              <a:spcBef>
                <a:spcPts val="1600"/>
              </a:spcBef>
              <a:spcAft>
                <a:spcPts val="0"/>
              </a:spcAft>
              <a:buClr>
                <a:srgbClr val="F3F3F3"/>
              </a:buClr>
              <a:buSzPts val="4800"/>
              <a:buFont typeface="Roboto Medium"/>
              <a:buChar char="●"/>
            </a:pPr>
            <a:r>
              <a:rPr lang="en" sz="4800">
                <a:solidFill>
                  <a:srgbClr val="F3F3F3"/>
                </a:solidFill>
                <a:latin typeface="Roboto Medium"/>
                <a:ea typeface="Roboto Medium"/>
                <a:cs typeface="Roboto Medium"/>
                <a:sym typeface="Roboto Medium"/>
              </a:rPr>
              <a:t>Customised small responses.</a:t>
            </a:r>
            <a:endParaRPr sz="4800">
              <a:solidFill>
                <a:srgbClr val="F3F3F3"/>
              </a:solidFill>
              <a:latin typeface="Roboto Medium"/>
              <a:ea typeface="Roboto Medium"/>
              <a:cs typeface="Roboto Medium"/>
              <a:sym typeface="Roboto Medium"/>
            </a:endParaRPr>
          </a:p>
          <a:p>
            <a:pPr indent="0" lvl="0" marL="457200" rtl="0" algn="l">
              <a:lnSpc>
                <a:spcPct val="115000"/>
              </a:lnSpc>
              <a:spcBef>
                <a:spcPts val="1600"/>
              </a:spcBef>
              <a:spcAft>
                <a:spcPts val="0"/>
              </a:spcAft>
              <a:buNone/>
            </a:pPr>
            <a:r>
              <a:t/>
            </a:r>
            <a:endParaRPr b="1" sz="3600">
              <a:solidFill>
                <a:srgbClr val="F1C232"/>
              </a:solidFill>
              <a:latin typeface="Roboto"/>
              <a:ea typeface="Roboto"/>
              <a:cs typeface="Roboto"/>
              <a:sym typeface="Roboto"/>
            </a:endParaRPr>
          </a:p>
          <a:p>
            <a:pPr indent="0" lvl="0" marL="0" rtl="0" algn="l">
              <a:lnSpc>
                <a:spcPct val="115000"/>
              </a:lnSpc>
              <a:spcBef>
                <a:spcPts val="1600"/>
              </a:spcBef>
              <a:spcAft>
                <a:spcPts val="0"/>
              </a:spcAft>
              <a:buNone/>
            </a:pPr>
            <a:r>
              <a:t/>
            </a:r>
            <a:endParaRPr sz="3600">
              <a:solidFill>
                <a:srgbClr val="F1C232"/>
              </a:solidFill>
              <a:latin typeface="Calibri"/>
              <a:ea typeface="Calibri"/>
              <a:cs typeface="Calibri"/>
              <a:sym typeface="Calibri"/>
            </a:endParaRPr>
          </a:p>
          <a:p>
            <a:pPr indent="0" lvl="0" marL="0" rtl="0" algn="l">
              <a:lnSpc>
                <a:spcPct val="115000"/>
              </a:lnSpc>
              <a:spcBef>
                <a:spcPts val="1600"/>
              </a:spcBef>
              <a:spcAft>
                <a:spcPts val="0"/>
              </a:spcAft>
              <a:buNone/>
            </a:pPr>
            <a:r>
              <a:t/>
            </a:r>
            <a:endParaRPr sz="3600">
              <a:solidFill>
                <a:srgbClr val="F1C232"/>
              </a:solidFill>
              <a:latin typeface="Calibri"/>
              <a:ea typeface="Calibri"/>
              <a:cs typeface="Calibri"/>
              <a:sym typeface="Calibri"/>
            </a:endParaRPr>
          </a:p>
          <a:p>
            <a:pPr indent="-457200" lvl="0" marL="457200" rtl="0" algn="l">
              <a:lnSpc>
                <a:spcPct val="115000"/>
              </a:lnSpc>
              <a:spcBef>
                <a:spcPts val="1600"/>
              </a:spcBef>
              <a:spcAft>
                <a:spcPts val="0"/>
              </a:spcAft>
              <a:buClr>
                <a:srgbClr val="F1C232"/>
              </a:buClr>
              <a:buSzPts val="3600"/>
              <a:buFont typeface="Calibri"/>
              <a:buChar char="●"/>
            </a:pPr>
            <a:r>
              <a:rPr lang="en" sz="3600">
                <a:solidFill>
                  <a:srgbClr val="F1C232"/>
                </a:solidFill>
                <a:latin typeface="Calibri"/>
                <a:ea typeface="Calibri"/>
                <a:cs typeface="Calibri"/>
                <a:sym typeface="Calibri"/>
              </a:rPr>
              <a:t>Customised SmallResponses</a:t>
            </a:r>
            <a:endParaRPr sz="3600">
              <a:solidFill>
                <a:srgbClr val="F1C232"/>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11700" y="276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C232"/>
              </a:solidFill>
              <a:latin typeface="Roboto Medium"/>
              <a:ea typeface="Roboto Medium"/>
              <a:cs typeface="Roboto Medium"/>
              <a:sym typeface="Roboto Medium"/>
            </a:endParaRPr>
          </a:p>
        </p:txBody>
      </p:sp>
      <p:pic>
        <p:nvPicPr>
          <p:cNvPr id="549" name="Google Shape;549;p87"/>
          <p:cNvPicPr preferRelativeResize="0"/>
          <p:nvPr/>
        </p:nvPicPr>
        <p:blipFill rotWithShape="1">
          <a:blip r:embed="rId3">
            <a:alphaModFix/>
          </a:blip>
          <a:srcRect b="6992" l="0" r="28222" t="9861"/>
          <a:stretch/>
        </p:blipFill>
        <p:spPr>
          <a:xfrm>
            <a:off x="0" y="0"/>
            <a:ext cx="91440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53" name="Shape 553"/>
        <p:cNvGrpSpPr/>
        <p:nvPr/>
      </p:nvGrpSpPr>
      <p:grpSpPr>
        <a:xfrm>
          <a:off x="0" y="0"/>
          <a:ext cx="0" cy="0"/>
          <a:chOff x="0" y="0"/>
          <a:chExt cx="0" cy="0"/>
        </a:xfrm>
      </p:grpSpPr>
      <p:sp>
        <p:nvSpPr>
          <p:cNvPr id="554" name="Google Shape;554;p88"/>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3600">
                <a:solidFill>
                  <a:srgbClr val="F1C232"/>
                </a:solidFill>
                <a:latin typeface="Calibri"/>
                <a:ea typeface="Calibri"/>
                <a:cs typeface="Calibri"/>
                <a:sym typeface="Calibri"/>
              </a:rPr>
              <a:t>Training </a:t>
            </a:r>
            <a:endParaRPr sz="3600">
              <a:solidFill>
                <a:srgbClr val="F1C232"/>
              </a:solidFill>
              <a:latin typeface="Calibri"/>
              <a:ea typeface="Calibri"/>
              <a:cs typeface="Calibri"/>
              <a:sym typeface="Calibri"/>
            </a:endParaRPr>
          </a:p>
        </p:txBody>
      </p:sp>
      <p:pic>
        <p:nvPicPr>
          <p:cNvPr id="555" name="Google Shape;555;p88"/>
          <p:cNvPicPr preferRelativeResize="0"/>
          <p:nvPr/>
        </p:nvPicPr>
        <p:blipFill rotWithShape="1">
          <a:blip r:embed="rId3">
            <a:alphaModFix/>
          </a:blip>
          <a:srcRect b="16193" l="0" r="5132" t="9661"/>
          <a:stretch/>
        </p:blipFill>
        <p:spPr>
          <a:xfrm>
            <a:off x="0" y="0"/>
            <a:ext cx="9178824"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59" name="Shape 559"/>
        <p:cNvGrpSpPr/>
        <p:nvPr/>
      </p:nvGrpSpPr>
      <p:grpSpPr>
        <a:xfrm>
          <a:off x="0" y="0"/>
          <a:ext cx="0" cy="0"/>
          <a:chOff x="0" y="0"/>
          <a:chExt cx="0" cy="0"/>
        </a:xfrm>
      </p:grpSpPr>
      <p:sp>
        <p:nvSpPr>
          <p:cNvPr id="560" name="Google Shape;560;p89"/>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3600">
                <a:solidFill>
                  <a:srgbClr val="F1C232"/>
                </a:solidFill>
                <a:latin typeface="Calibri"/>
                <a:ea typeface="Calibri"/>
                <a:cs typeface="Calibri"/>
                <a:sym typeface="Calibri"/>
              </a:rPr>
              <a:t>History</a:t>
            </a:r>
            <a:endParaRPr sz="3600">
              <a:solidFill>
                <a:srgbClr val="F1C232"/>
              </a:solidFill>
              <a:latin typeface="Calibri"/>
              <a:ea typeface="Calibri"/>
              <a:cs typeface="Calibri"/>
              <a:sym typeface="Calibri"/>
            </a:endParaRPr>
          </a:p>
        </p:txBody>
      </p:sp>
      <p:pic>
        <p:nvPicPr>
          <p:cNvPr id="561" name="Google Shape;561;p89"/>
          <p:cNvPicPr preferRelativeResize="0"/>
          <p:nvPr/>
        </p:nvPicPr>
        <p:blipFill rotWithShape="1">
          <a:blip r:embed="rId3">
            <a:alphaModFix/>
          </a:blip>
          <a:srcRect b="7276" l="-423" r="1824" t="9660"/>
          <a:stretch/>
        </p:blipFill>
        <p:spPr>
          <a:xfrm>
            <a:off x="-38225" y="0"/>
            <a:ext cx="9182227"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65" name="Shape 565"/>
        <p:cNvGrpSpPr/>
        <p:nvPr/>
      </p:nvGrpSpPr>
      <p:grpSpPr>
        <a:xfrm>
          <a:off x="0" y="0"/>
          <a:ext cx="0" cy="0"/>
          <a:chOff x="0" y="0"/>
          <a:chExt cx="0" cy="0"/>
        </a:xfrm>
      </p:grpSpPr>
      <p:sp>
        <p:nvSpPr>
          <p:cNvPr id="566" name="Google Shape;566;p90"/>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567" name="Google Shape;567;p90"/>
          <p:cNvPicPr preferRelativeResize="0"/>
          <p:nvPr/>
        </p:nvPicPr>
        <p:blipFill rotWithShape="1">
          <a:blip r:embed="rId3">
            <a:alphaModFix/>
          </a:blip>
          <a:srcRect b="5679" l="0" r="1039" t="9803"/>
          <a:stretch/>
        </p:blipFill>
        <p:spPr>
          <a:xfrm>
            <a:off x="0" y="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71" name="Shape 571"/>
        <p:cNvGrpSpPr/>
        <p:nvPr/>
      </p:nvGrpSpPr>
      <p:grpSpPr>
        <a:xfrm>
          <a:off x="0" y="0"/>
          <a:ext cx="0" cy="0"/>
          <a:chOff x="0" y="0"/>
          <a:chExt cx="0" cy="0"/>
        </a:xfrm>
      </p:grpSpPr>
      <p:sp>
        <p:nvSpPr>
          <p:cNvPr id="572" name="Google Shape;572;p91"/>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573" name="Google Shape;573;p91"/>
          <p:cNvPicPr preferRelativeResize="0"/>
          <p:nvPr/>
        </p:nvPicPr>
        <p:blipFill rotWithShape="1">
          <a:blip r:embed="rId3">
            <a:alphaModFix/>
          </a:blip>
          <a:srcRect b="6240" l="0" r="2381" t="10105"/>
          <a:stretch/>
        </p:blipFill>
        <p:spPr>
          <a:xfrm>
            <a:off x="0" y="0"/>
            <a:ext cx="9144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77" name="Shape 577"/>
        <p:cNvGrpSpPr/>
        <p:nvPr/>
      </p:nvGrpSpPr>
      <p:grpSpPr>
        <a:xfrm>
          <a:off x="0" y="0"/>
          <a:ext cx="0" cy="0"/>
          <a:chOff x="0" y="0"/>
          <a:chExt cx="0" cy="0"/>
        </a:xfrm>
      </p:grpSpPr>
      <p:sp>
        <p:nvSpPr>
          <p:cNvPr id="578" name="Google Shape;578;p92"/>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579" name="Google Shape;579;p92"/>
          <p:cNvPicPr preferRelativeResize="0"/>
          <p:nvPr/>
        </p:nvPicPr>
        <p:blipFill rotWithShape="1">
          <a:blip r:embed="rId3">
            <a:alphaModFix/>
          </a:blip>
          <a:srcRect b="5679" l="0" r="0" t="9803"/>
          <a:stretch/>
        </p:blipFill>
        <p:spPr>
          <a:xfrm>
            <a:off x="0" y="0"/>
            <a:ext cx="91440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83" name="Shape 583"/>
        <p:cNvGrpSpPr/>
        <p:nvPr/>
      </p:nvGrpSpPr>
      <p:grpSpPr>
        <a:xfrm>
          <a:off x="0" y="0"/>
          <a:ext cx="0" cy="0"/>
          <a:chOff x="0" y="0"/>
          <a:chExt cx="0" cy="0"/>
        </a:xfrm>
      </p:grpSpPr>
      <p:sp>
        <p:nvSpPr>
          <p:cNvPr id="584" name="Google Shape;584;p93"/>
          <p:cNvSpPr txBox="1"/>
          <p:nvPr>
            <p:ph type="title"/>
          </p:nvPr>
        </p:nvSpPr>
        <p:spPr>
          <a:xfrm>
            <a:off x="456900" y="422100"/>
            <a:ext cx="8520600" cy="434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585" name="Google Shape;585;p93"/>
          <p:cNvPicPr preferRelativeResize="0"/>
          <p:nvPr/>
        </p:nvPicPr>
        <p:blipFill rotWithShape="1">
          <a:blip r:embed="rId3">
            <a:alphaModFix/>
          </a:blip>
          <a:srcRect b="6680" l="0" r="1661" t="9812"/>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67" name="Shape 167"/>
        <p:cNvGrpSpPr/>
        <p:nvPr/>
      </p:nvGrpSpPr>
      <p:grpSpPr>
        <a:xfrm>
          <a:off x="0" y="0"/>
          <a:ext cx="0" cy="0"/>
          <a:chOff x="0" y="0"/>
          <a:chExt cx="0" cy="0"/>
        </a:xfrm>
      </p:grpSpPr>
      <p:sp>
        <p:nvSpPr>
          <p:cNvPr id="168" name="Google Shape;168;p31"/>
          <p:cNvSpPr txBox="1"/>
          <p:nvPr/>
        </p:nvSpPr>
        <p:spPr>
          <a:xfrm>
            <a:off x="214000" y="1268050"/>
            <a:ext cx="8700300" cy="360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7200">
                <a:solidFill>
                  <a:srgbClr val="1C4587"/>
                </a:solidFill>
                <a:latin typeface="Roboto Medium"/>
                <a:ea typeface="Roboto Medium"/>
                <a:cs typeface="Roboto Medium"/>
                <a:sym typeface="Roboto Medium"/>
              </a:rPr>
              <a:t>We provide care to </a:t>
            </a:r>
            <a:r>
              <a:rPr lang="en" sz="7200">
                <a:solidFill>
                  <a:srgbClr val="E69138"/>
                </a:solidFill>
                <a:latin typeface="Roboto Medium"/>
                <a:ea typeface="Roboto Medium"/>
                <a:cs typeface="Roboto Medium"/>
                <a:sym typeface="Roboto Medium"/>
              </a:rPr>
              <a:t>optimize</a:t>
            </a:r>
            <a:r>
              <a:rPr lang="en" sz="7200">
                <a:solidFill>
                  <a:srgbClr val="F3F3F3"/>
                </a:solidFill>
                <a:latin typeface="Roboto Medium"/>
                <a:ea typeface="Roboto Medium"/>
                <a:cs typeface="Roboto Medium"/>
                <a:sym typeface="Roboto Medium"/>
              </a:rPr>
              <a:t> </a:t>
            </a:r>
            <a:r>
              <a:rPr lang="en" sz="7200">
                <a:solidFill>
                  <a:srgbClr val="1C4587"/>
                </a:solidFill>
                <a:latin typeface="Roboto Medium"/>
                <a:ea typeface="Roboto Medium"/>
                <a:cs typeface="Roboto Medium"/>
                <a:sym typeface="Roboto Medium"/>
              </a:rPr>
              <a:t>one’s health.</a:t>
            </a:r>
            <a:endParaRPr sz="7200">
              <a:solidFill>
                <a:srgbClr val="1C4587"/>
              </a:solidFill>
              <a:latin typeface="Roboto Medium"/>
              <a:ea typeface="Roboto Medium"/>
              <a:cs typeface="Roboto Medium"/>
              <a:sym typeface="Roboto Medium"/>
            </a:endParaRPr>
          </a:p>
        </p:txBody>
      </p:sp>
      <p:sp>
        <p:nvSpPr>
          <p:cNvPr id="169" name="Google Shape;169;p31"/>
          <p:cNvSpPr txBox="1"/>
          <p:nvPr>
            <p:ph type="title"/>
          </p:nvPr>
        </p:nvSpPr>
        <p:spPr>
          <a:xfrm>
            <a:off x="221850" y="327725"/>
            <a:ext cx="8301300" cy="7704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Healthcare</a:t>
            </a:r>
            <a:endParaRPr b="1">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89" name="Shape 589"/>
        <p:cNvGrpSpPr/>
        <p:nvPr/>
      </p:nvGrpSpPr>
      <p:grpSpPr>
        <a:xfrm>
          <a:off x="0" y="0"/>
          <a:ext cx="0" cy="0"/>
          <a:chOff x="0" y="0"/>
          <a:chExt cx="0" cy="0"/>
        </a:xfrm>
      </p:grpSpPr>
      <p:sp>
        <p:nvSpPr>
          <p:cNvPr id="590" name="Google Shape;590;p94"/>
          <p:cNvSpPr txBox="1"/>
          <p:nvPr>
            <p:ph type="title"/>
          </p:nvPr>
        </p:nvSpPr>
        <p:spPr>
          <a:xfrm>
            <a:off x="30575" y="68775"/>
            <a:ext cx="8946900" cy="470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3600">
              <a:solidFill>
                <a:srgbClr val="F1C232"/>
              </a:solidFill>
              <a:latin typeface="Calibri"/>
              <a:ea typeface="Calibri"/>
              <a:cs typeface="Calibri"/>
              <a:sym typeface="Calibri"/>
            </a:endParaRPr>
          </a:p>
        </p:txBody>
      </p:sp>
      <p:pic>
        <p:nvPicPr>
          <p:cNvPr id="591" name="Google Shape;591;p94"/>
          <p:cNvPicPr preferRelativeResize="0"/>
          <p:nvPr/>
        </p:nvPicPr>
        <p:blipFill rotWithShape="1">
          <a:blip r:embed="rId3">
            <a:alphaModFix/>
          </a:blip>
          <a:srcRect b="7280" l="342" r="1819" t="9800"/>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595" name="Shape 595"/>
        <p:cNvGrpSpPr/>
        <p:nvPr/>
      </p:nvGrpSpPr>
      <p:grpSpPr>
        <a:xfrm>
          <a:off x="0" y="0"/>
          <a:ext cx="0" cy="0"/>
          <a:chOff x="0" y="0"/>
          <a:chExt cx="0" cy="0"/>
        </a:xfrm>
      </p:grpSpPr>
      <p:sp>
        <p:nvSpPr>
          <p:cNvPr id="596" name="Google Shape;596;p95"/>
          <p:cNvSpPr txBox="1"/>
          <p:nvPr>
            <p:ph type="title"/>
          </p:nvPr>
        </p:nvSpPr>
        <p:spPr>
          <a:xfrm>
            <a:off x="441875" y="941250"/>
            <a:ext cx="8520600" cy="31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1C232"/>
                </a:solidFill>
                <a:latin typeface="Roboto Medium"/>
                <a:ea typeface="Roboto Medium"/>
                <a:cs typeface="Roboto Medium"/>
                <a:sym typeface="Roboto Medium"/>
              </a:rPr>
              <a:t>History of conversations</a:t>
            </a:r>
            <a:endParaRPr sz="9600">
              <a:solidFill>
                <a:srgbClr val="F1C232"/>
              </a:solidFill>
              <a:latin typeface="Roboto Medium"/>
              <a:ea typeface="Roboto Medium"/>
              <a:cs typeface="Roboto Medium"/>
              <a:sym typeface="Roboto Medium"/>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00" name="Shape 600"/>
        <p:cNvGrpSpPr/>
        <p:nvPr/>
      </p:nvGrpSpPr>
      <p:grpSpPr>
        <a:xfrm>
          <a:off x="0" y="0"/>
          <a:ext cx="0" cy="0"/>
          <a:chOff x="0" y="0"/>
          <a:chExt cx="0" cy="0"/>
        </a:xfrm>
      </p:grpSpPr>
      <p:sp>
        <p:nvSpPr>
          <p:cNvPr id="601" name="Google Shape;60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Roboto Medium"/>
                <a:ea typeface="Roboto Medium"/>
                <a:cs typeface="Roboto Medium"/>
                <a:sym typeface="Roboto Medium"/>
              </a:rPr>
              <a:t>SUMMARY</a:t>
            </a:r>
            <a:endParaRPr>
              <a:solidFill>
                <a:srgbClr val="F1C232"/>
              </a:solidFill>
              <a:latin typeface="Roboto Medium"/>
              <a:ea typeface="Roboto Medium"/>
              <a:cs typeface="Roboto Medium"/>
              <a:sym typeface="Roboto Medium"/>
            </a:endParaRPr>
          </a:p>
        </p:txBody>
      </p:sp>
      <p:pic>
        <p:nvPicPr>
          <p:cNvPr id="602" name="Google Shape;602;p96"/>
          <p:cNvPicPr preferRelativeResize="0"/>
          <p:nvPr/>
        </p:nvPicPr>
        <p:blipFill rotWithShape="1">
          <a:blip r:embed="rId3">
            <a:alphaModFix/>
          </a:blip>
          <a:srcRect b="10415" l="0" r="1244" t="10200"/>
          <a:stretch/>
        </p:blipFill>
        <p:spPr>
          <a:xfrm>
            <a:off x="0" y="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06" name="Shape 606"/>
        <p:cNvGrpSpPr/>
        <p:nvPr/>
      </p:nvGrpSpPr>
      <p:grpSpPr>
        <a:xfrm>
          <a:off x="0" y="0"/>
          <a:ext cx="0" cy="0"/>
          <a:chOff x="0" y="0"/>
          <a:chExt cx="0" cy="0"/>
        </a:xfrm>
      </p:grpSpPr>
      <p:sp>
        <p:nvSpPr>
          <p:cNvPr id="607" name="Google Shape;607;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C232"/>
              </a:solidFill>
              <a:latin typeface="Roboto Medium"/>
              <a:ea typeface="Roboto Medium"/>
              <a:cs typeface="Roboto Medium"/>
              <a:sym typeface="Roboto Medium"/>
            </a:endParaRPr>
          </a:p>
        </p:txBody>
      </p:sp>
      <p:pic>
        <p:nvPicPr>
          <p:cNvPr id="608" name="Google Shape;608;p97"/>
          <p:cNvPicPr preferRelativeResize="0"/>
          <p:nvPr/>
        </p:nvPicPr>
        <p:blipFill rotWithShape="1">
          <a:blip r:embed="rId3">
            <a:alphaModFix/>
          </a:blip>
          <a:srcRect b="6219" l="0" r="1438" t="10077"/>
          <a:stretch/>
        </p:blipFill>
        <p:spPr>
          <a:xfrm>
            <a:off x="0" y="0"/>
            <a:ext cx="91440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2" name="Shape 612"/>
        <p:cNvGrpSpPr/>
        <p:nvPr/>
      </p:nvGrpSpPr>
      <p:grpSpPr>
        <a:xfrm>
          <a:off x="0" y="0"/>
          <a:ext cx="0" cy="0"/>
          <a:chOff x="0" y="0"/>
          <a:chExt cx="0" cy="0"/>
        </a:xfrm>
      </p:grpSpPr>
      <p:sp>
        <p:nvSpPr>
          <p:cNvPr id="613" name="Google Shape;613;p98"/>
          <p:cNvSpPr txBox="1"/>
          <p:nvPr>
            <p:ph type="title"/>
          </p:nvPr>
        </p:nvSpPr>
        <p:spPr>
          <a:xfrm>
            <a:off x="0" y="2386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Medium"/>
                <a:ea typeface="Roboto Medium"/>
                <a:cs typeface="Roboto Medium"/>
                <a:sym typeface="Roboto Medium"/>
              </a:rPr>
              <a:t>Simple &amp; easy integrations with major platforms</a:t>
            </a:r>
            <a:endParaRPr>
              <a:solidFill>
                <a:srgbClr val="000000"/>
              </a:solidFill>
              <a:latin typeface="Roboto Medium"/>
              <a:ea typeface="Roboto Medium"/>
              <a:cs typeface="Roboto Medium"/>
              <a:sym typeface="Roboto Medium"/>
            </a:endParaRPr>
          </a:p>
        </p:txBody>
      </p:sp>
      <p:pic>
        <p:nvPicPr>
          <p:cNvPr id="614" name="Google Shape;614;p98"/>
          <p:cNvPicPr preferRelativeResize="0"/>
          <p:nvPr/>
        </p:nvPicPr>
        <p:blipFill rotWithShape="1">
          <a:blip r:embed="rId3">
            <a:alphaModFix/>
          </a:blip>
          <a:srcRect b="0" l="0" r="0" t="19788"/>
          <a:stretch/>
        </p:blipFill>
        <p:spPr>
          <a:xfrm>
            <a:off x="2065650" y="868925"/>
            <a:ext cx="4904451" cy="4001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18" name="Shape 618"/>
        <p:cNvGrpSpPr/>
        <p:nvPr/>
      </p:nvGrpSpPr>
      <p:grpSpPr>
        <a:xfrm>
          <a:off x="0" y="0"/>
          <a:ext cx="0" cy="0"/>
          <a:chOff x="0" y="0"/>
          <a:chExt cx="0" cy="0"/>
        </a:xfrm>
      </p:grpSpPr>
      <p:sp>
        <p:nvSpPr>
          <p:cNvPr id="619" name="Google Shape;619;p99"/>
          <p:cNvSpPr txBox="1"/>
          <p:nvPr>
            <p:ph type="title"/>
          </p:nvPr>
        </p:nvSpPr>
        <p:spPr>
          <a:xfrm>
            <a:off x="214000" y="273850"/>
            <a:ext cx="8301300" cy="9942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Workflow of a chatbot (3D’s)</a:t>
            </a:r>
            <a:endParaRPr b="1">
              <a:latin typeface="Roboto"/>
              <a:ea typeface="Roboto"/>
              <a:cs typeface="Roboto"/>
              <a:sym typeface="Roboto"/>
            </a:endParaRPr>
          </a:p>
        </p:txBody>
      </p:sp>
      <p:sp>
        <p:nvSpPr>
          <p:cNvPr id="620" name="Google Shape;620;p99"/>
          <p:cNvSpPr txBox="1"/>
          <p:nvPr/>
        </p:nvSpPr>
        <p:spPr>
          <a:xfrm>
            <a:off x="280875" y="1489425"/>
            <a:ext cx="8700300" cy="3031200"/>
          </a:xfrm>
          <a:prstGeom prst="rect">
            <a:avLst/>
          </a:prstGeom>
          <a:noFill/>
          <a:ln>
            <a:noFill/>
          </a:ln>
        </p:spPr>
        <p:txBody>
          <a:bodyPr anchorCtr="0" anchor="t" bIns="91425" lIns="91425" spcFirstLastPara="1" rIns="91425" wrap="square" tIns="91425">
            <a:noAutofit/>
          </a:bodyPr>
          <a:lstStyle/>
          <a:p>
            <a:pPr indent="-622300" lvl="0" marL="457200" marR="0" rtl="0" algn="l">
              <a:spcBef>
                <a:spcPts val="0"/>
              </a:spcBef>
              <a:spcAft>
                <a:spcPts val="0"/>
              </a:spcAft>
              <a:buClr>
                <a:srgbClr val="F1C232"/>
              </a:buClr>
              <a:buSzPts val="6200"/>
              <a:buFont typeface="Roboto Medium"/>
              <a:buChar char="-"/>
            </a:pPr>
            <a:r>
              <a:rPr lang="en" sz="6200">
                <a:solidFill>
                  <a:srgbClr val="F1C232"/>
                </a:solidFill>
                <a:latin typeface="Roboto Medium"/>
                <a:ea typeface="Roboto Medium"/>
                <a:cs typeface="Roboto Medium"/>
                <a:sym typeface="Roboto Medium"/>
              </a:rPr>
              <a:t>Design </a:t>
            </a:r>
            <a:r>
              <a:rPr lang="en" sz="6200">
                <a:solidFill>
                  <a:srgbClr val="F3F3F3"/>
                </a:solidFill>
                <a:latin typeface="Roboto Medium"/>
                <a:ea typeface="Roboto Medium"/>
                <a:cs typeface="Roboto Medium"/>
                <a:sym typeface="Roboto Medium"/>
              </a:rPr>
              <a:t>- what to build</a:t>
            </a:r>
            <a:endParaRPr sz="6200">
              <a:solidFill>
                <a:srgbClr val="F3F3F3"/>
              </a:solidFill>
              <a:latin typeface="Roboto Medium"/>
              <a:ea typeface="Roboto Medium"/>
              <a:cs typeface="Roboto Medium"/>
              <a:sym typeface="Roboto Medium"/>
            </a:endParaRPr>
          </a:p>
          <a:p>
            <a:pPr indent="0" lvl="0" marL="0" marR="0" rtl="0" algn="l">
              <a:spcBef>
                <a:spcPts val="0"/>
              </a:spcBef>
              <a:spcAft>
                <a:spcPts val="0"/>
              </a:spcAft>
              <a:buNone/>
            </a:pPr>
            <a:r>
              <a:t/>
            </a:r>
            <a:endParaRPr sz="5500">
              <a:solidFill>
                <a:srgbClr val="F3F3F3"/>
              </a:solidFill>
              <a:latin typeface="Roboto Medium"/>
              <a:ea typeface="Roboto Medium"/>
              <a:cs typeface="Roboto Medium"/>
              <a:sym typeface="Roboto Medium"/>
            </a:endParaRPr>
          </a:p>
          <a:p>
            <a:pPr indent="0" lvl="0" marL="457200" marR="0" rtl="0" algn="l">
              <a:spcBef>
                <a:spcPts val="0"/>
              </a:spcBef>
              <a:spcAft>
                <a:spcPts val="0"/>
              </a:spcAft>
              <a:buNone/>
            </a:pPr>
            <a:r>
              <a:t/>
            </a:r>
            <a:endParaRPr sz="2400">
              <a:solidFill>
                <a:srgbClr val="F3F3F3"/>
              </a:solidFill>
              <a:latin typeface="Roboto Medium"/>
              <a:ea typeface="Roboto Medium"/>
              <a:cs typeface="Roboto Medium"/>
              <a:sym typeface="Roboto Medium"/>
            </a:endParaRPr>
          </a:p>
        </p:txBody>
      </p:sp>
    </p:spTree>
  </p:cSld>
  <p:clrMapOvr>
    <a:masterClrMapping/>
  </p:clrMapOvr>
  <mc:AlternateContent>
    <mc:Choice Requires="p14">
      <p:transition spd="med" p14:dur="600">
        <p14:gallery dir="l"/>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24" name="Shape 624"/>
        <p:cNvGrpSpPr/>
        <p:nvPr/>
      </p:nvGrpSpPr>
      <p:grpSpPr>
        <a:xfrm>
          <a:off x="0" y="0"/>
          <a:ext cx="0" cy="0"/>
          <a:chOff x="0" y="0"/>
          <a:chExt cx="0" cy="0"/>
        </a:xfrm>
      </p:grpSpPr>
      <p:sp>
        <p:nvSpPr>
          <p:cNvPr id="625" name="Google Shape;625;p100"/>
          <p:cNvSpPr txBox="1"/>
          <p:nvPr>
            <p:ph type="title"/>
          </p:nvPr>
        </p:nvSpPr>
        <p:spPr>
          <a:xfrm>
            <a:off x="214000" y="273850"/>
            <a:ext cx="8301300" cy="9942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Workflow of a chatbot (3D’s)</a:t>
            </a:r>
            <a:endParaRPr b="1">
              <a:latin typeface="Roboto"/>
              <a:ea typeface="Roboto"/>
              <a:cs typeface="Roboto"/>
              <a:sym typeface="Roboto"/>
            </a:endParaRPr>
          </a:p>
        </p:txBody>
      </p:sp>
      <p:sp>
        <p:nvSpPr>
          <p:cNvPr id="626" name="Google Shape;626;p100"/>
          <p:cNvSpPr txBox="1"/>
          <p:nvPr/>
        </p:nvSpPr>
        <p:spPr>
          <a:xfrm>
            <a:off x="280875" y="1489425"/>
            <a:ext cx="8700300" cy="3031200"/>
          </a:xfrm>
          <a:prstGeom prst="rect">
            <a:avLst/>
          </a:prstGeom>
          <a:noFill/>
          <a:ln>
            <a:noFill/>
          </a:ln>
        </p:spPr>
        <p:txBody>
          <a:bodyPr anchorCtr="0" anchor="t" bIns="91425" lIns="91425" spcFirstLastPara="1" rIns="91425" wrap="square" tIns="91425">
            <a:noAutofit/>
          </a:bodyPr>
          <a:lstStyle/>
          <a:p>
            <a:pPr indent="-622300" lvl="0" marL="457200" marR="0" rtl="0" algn="l">
              <a:spcBef>
                <a:spcPts val="0"/>
              </a:spcBef>
              <a:spcAft>
                <a:spcPts val="0"/>
              </a:spcAft>
              <a:buClr>
                <a:schemeClr val="accent4"/>
              </a:buClr>
              <a:buSzPts val="6200"/>
              <a:buFont typeface="Roboto Medium"/>
              <a:buChar char="-"/>
            </a:pPr>
            <a:r>
              <a:rPr lang="en" sz="6200">
                <a:solidFill>
                  <a:schemeClr val="accent4"/>
                </a:solidFill>
                <a:latin typeface="Roboto Medium"/>
                <a:ea typeface="Roboto Medium"/>
                <a:cs typeface="Roboto Medium"/>
                <a:sym typeface="Roboto Medium"/>
              </a:rPr>
              <a:t>Design </a:t>
            </a:r>
            <a:r>
              <a:rPr lang="en" sz="6200">
                <a:solidFill>
                  <a:srgbClr val="F3F3F3"/>
                </a:solidFill>
                <a:latin typeface="Roboto Medium"/>
                <a:ea typeface="Roboto Medium"/>
                <a:cs typeface="Roboto Medium"/>
                <a:sym typeface="Roboto Medium"/>
              </a:rPr>
              <a:t>- </a:t>
            </a:r>
            <a:r>
              <a:rPr lang="en" sz="6200">
                <a:solidFill>
                  <a:srgbClr val="073763"/>
                </a:solidFill>
                <a:latin typeface="Roboto Medium"/>
                <a:ea typeface="Roboto Medium"/>
                <a:cs typeface="Roboto Medium"/>
                <a:sym typeface="Roboto Medium"/>
              </a:rPr>
              <a:t>what to build</a:t>
            </a:r>
            <a:endParaRPr sz="6200">
              <a:solidFill>
                <a:srgbClr val="073763"/>
              </a:solidFill>
              <a:latin typeface="Roboto Medium"/>
              <a:ea typeface="Roboto Medium"/>
              <a:cs typeface="Roboto Medium"/>
              <a:sym typeface="Roboto Medium"/>
            </a:endParaRPr>
          </a:p>
          <a:p>
            <a:pPr indent="-622300" lvl="0" marL="457200" marR="0" rtl="0" algn="l">
              <a:spcBef>
                <a:spcPts val="0"/>
              </a:spcBef>
              <a:spcAft>
                <a:spcPts val="0"/>
              </a:spcAft>
              <a:buClr>
                <a:srgbClr val="F3F3F3"/>
              </a:buClr>
              <a:buSzPts val="6200"/>
              <a:buFont typeface="Roboto Medium"/>
              <a:buChar char="-"/>
            </a:pPr>
            <a:r>
              <a:rPr lang="en" sz="6200">
                <a:solidFill>
                  <a:srgbClr val="CC0000"/>
                </a:solidFill>
                <a:latin typeface="Roboto Medium"/>
                <a:ea typeface="Roboto Medium"/>
                <a:cs typeface="Roboto Medium"/>
                <a:sym typeface="Roboto Medium"/>
              </a:rPr>
              <a:t>Develop</a:t>
            </a:r>
            <a:r>
              <a:rPr lang="en" sz="6200">
                <a:solidFill>
                  <a:srgbClr val="F3F3F3"/>
                </a:solidFill>
                <a:latin typeface="Roboto Medium"/>
                <a:ea typeface="Roboto Medium"/>
                <a:cs typeface="Roboto Medium"/>
                <a:sym typeface="Roboto Medium"/>
              </a:rPr>
              <a:t> - how to build </a:t>
            </a:r>
            <a:endParaRPr sz="6200">
              <a:solidFill>
                <a:srgbClr val="F3F3F3"/>
              </a:solidFill>
              <a:latin typeface="Roboto Medium"/>
              <a:ea typeface="Roboto Medium"/>
              <a:cs typeface="Roboto Medium"/>
              <a:sym typeface="Roboto Medium"/>
            </a:endParaRPr>
          </a:p>
          <a:p>
            <a:pPr indent="0" lvl="0" marL="0" marR="0" rtl="0" algn="l">
              <a:spcBef>
                <a:spcPts val="0"/>
              </a:spcBef>
              <a:spcAft>
                <a:spcPts val="0"/>
              </a:spcAft>
              <a:buNone/>
            </a:pPr>
            <a:r>
              <a:t/>
            </a:r>
            <a:endParaRPr sz="5500">
              <a:solidFill>
                <a:srgbClr val="F3F3F3"/>
              </a:solidFill>
              <a:latin typeface="Roboto Medium"/>
              <a:ea typeface="Roboto Medium"/>
              <a:cs typeface="Roboto Medium"/>
              <a:sym typeface="Roboto Medium"/>
            </a:endParaRPr>
          </a:p>
          <a:p>
            <a:pPr indent="0" lvl="0" marL="457200" marR="0" rtl="0" algn="l">
              <a:spcBef>
                <a:spcPts val="0"/>
              </a:spcBef>
              <a:spcAft>
                <a:spcPts val="0"/>
              </a:spcAft>
              <a:buNone/>
            </a:pPr>
            <a:r>
              <a:t/>
            </a:r>
            <a:endParaRPr sz="2400">
              <a:solidFill>
                <a:srgbClr val="F3F3F3"/>
              </a:solidFill>
              <a:latin typeface="Roboto Medium"/>
              <a:ea typeface="Roboto Medium"/>
              <a:cs typeface="Roboto Medium"/>
              <a:sym typeface="Roboto Medium"/>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30" name="Shape 630"/>
        <p:cNvGrpSpPr/>
        <p:nvPr/>
      </p:nvGrpSpPr>
      <p:grpSpPr>
        <a:xfrm>
          <a:off x="0" y="0"/>
          <a:ext cx="0" cy="0"/>
          <a:chOff x="0" y="0"/>
          <a:chExt cx="0" cy="0"/>
        </a:xfrm>
      </p:grpSpPr>
      <p:sp>
        <p:nvSpPr>
          <p:cNvPr id="631" name="Google Shape;631;p101"/>
          <p:cNvSpPr txBox="1"/>
          <p:nvPr>
            <p:ph type="title"/>
          </p:nvPr>
        </p:nvSpPr>
        <p:spPr>
          <a:xfrm>
            <a:off x="214000" y="273850"/>
            <a:ext cx="8301300" cy="9942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Workflow of a chatbot (3D’s)</a:t>
            </a:r>
            <a:endParaRPr b="1">
              <a:latin typeface="Roboto"/>
              <a:ea typeface="Roboto"/>
              <a:cs typeface="Roboto"/>
              <a:sym typeface="Roboto"/>
            </a:endParaRPr>
          </a:p>
        </p:txBody>
      </p:sp>
      <p:sp>
        <p:nvSpPr>
          <p:cNvPr id="632" name="Google Shape;632;p101"/>
          <p:cNvSpPr txBox="1"/>
          <p:nvPr/>
        </p:nvSpPr>
        <p:spPr>
          <a:xfrm>
            <a:off x="280875" y="1489425"/>
            <a:ext cx="8700300" cy="3031200"/>
          </a:xfrm>
          <a:prstGeom prst="rect">
            <a:avLst/>
          </a:prstGeom>
          <a:noFill/>
          <a:ln>
            <a:noFill/>
          </a:ln>
        </p:spPr>
        <p:txBody>
          <a:bodyPr anchorCtr="0" anchor="t" bIns="91425" lIns="91425" spcFirstLastPara="1" rIns="91425" wrap="square" tIns="91425">
            <a:noAutofit/>
          </a:bodyPr>
          <a:lstStyle/>
          <a:p>
            <a:pPr indent="-622300" lvl="0" marL="457200" marR="0" rtl="0" algn="l">
              <a:spcBef>
                <a:spcPts val="0"/>
              </a:spcBef>
              <a:spcAft>
                <a:spcPts val="0"/>
              </a:spcAft>
              <a:buClr>
                <a:schemeClr val="accent4"/>
              </a:buClr>
              <a:buSzPts val="6200"/>
              <a:buFont typeface="Roboto Medium"/>
              <a:buChar char="-"/>
            </a:pPr>
            <a:r>
              <a:rPr lang="en" sz="6200">
                <a:solidFill>
                  <a:schemeClr val="accent4"/>
                </a:solidFill>
                <a:latin typeface="Roboto Medium"/>
                <a:ea typeface="Roboto Medium"/>
                <a:cs typeface="Roboto Medium"/>
                <a:sym typeface="Roboto Medium"/>
              </a:rPr>
              <a:t>Design </a:t>
            </a:r>
            <a:r>
              <a:rPr lang="en" sz="6200">
                <a:solidFill>
                  <a:srgbClr val="F3F3F3"/>
                </a:solidFill>
                <a:latin typeface="Roboto Medium"/>
                <a:ea typeface="Roboto Medium"/>
                <a:cs typeface="Roboto Medium"/>
                <a:sym typeface="Roboto Medium"/>
              </a:rPr>
              <a:t>- </a:t>
            </a:r>
            <a:r>
              <a:rPr lang="en" sz="6200">
                <a:solidFill>
                  <a:srgbClr val="073763"/>
                </a:solidFill>
                <a:latin typeface="Roboto Medium"/>
                <a:ea typeface="Roboto Medium"/>
                <a:cs typeface="Roboto Medium"/>
                <a:sym typeface="Roboto Medium"/>
              </a:rPr>
              <a:t>what to build</a:t>
            </a:r>
            <a:endParaRPr sz="6200">
              <a:solidFill>
                <a:srgbClr val="073763"/>
              </a:solidFill>
              <a:latin typeface="Roboto Medium"/>
              <a:ea typeface="Roboto Medium"/>
              <a:cs typeface="Roboto Medium"/>
              <a:sym typeface="Roboto Medium"/>
            </a:endParaRPr>
          </a:p>
          <a:p>
            <a:pPr indent="-622300" lvl="0" marL="457200" marR="0" rtl="0" algn="l">
              <a:spcBef>
                <a:spcPts val="0"/>
              </a:spcBef>
              <a:spcAft>
                <a:spcPts val="0"/>
              </a:spcAft>
              <a:buClr>
                <a:srgbClr val="F3F3F3"/>
              </a:buClr>
              <a:buSzPts val="6200"/>
              <a:buFont typeface="Roboto Medium"/>
              <a:buChar char="-"/>
            </a:pPr>
            <a:r>
              <a:rPr lang="en" sz="6200">
                <a:solidFill>
                  <a:srgbClr val="CC0000"/>
                </a:solidFill>
                <a:latin typeface="Roboto Medium"/>
                <a:ea typeface="Roboto Medium"/>
                <a:cs typeface="Roboto Medium"/>
                <a:sym typeface="Roboto Medium"/>
              </a:rPr>
              <a:t>Develop</a:t>
            </a:r>
            <a:r>
              <a:rPr lang="en" sz="6200">
                <a:solidFill>
                  <a:srgbClr val="F3F3F3"/>
                </a:solidFill>
                <a:latin typeface="Roboto Medium"/>
                <a:ea typeface="Roboto Medium"/>
                <a:cs typeface="Roboto Medium"/>
                <a:sym typeface="Roboto Medium"/>
              </a:rPr>
              <a:t> - </a:t>
            </a:r>
            <a:r>
              <a:rPr lang="en" sz="6200">
                <a:solidFill>
                  <a:srgbClr val="073763"/>
                </a:solidFill>
                <a:latin typeface="Roboto Medium"/>
                <a:ea typeface="Roboto Medium"/>
                <a:cs typeface="Roboto Medium"/>
                <a:sym typeface="Roboto Medium"/>
              </a:rPr>
              <a:t>how to build </a:t>
            </a:r>
            <a:endParaRPr sz="6200">
              <a:solidFill>
                <a:srgbClr val="073763"/>
              </a:solidFill>
              <a:latin typeface="Roboto Medium"/>
              <a:ea typeface="Roboto Medium"/>
              <a:cs typeface="Roboto Medium"/>
              <a:sym typeface="Roboto Medium"/>
            </a:endParaRPr>
          </a:p>
          <a:p>
            <a:pPr indent="-622300" lvl="0" marL="457200" marR="0" rtl="0" algn="l">
              <a:spcBef>
                <a:spcPts val="0"/>
              </a:spcBef>
              <a:spcAft>
                <a:spcPts val="0"/>
              </a:spcAft>
              <a:buClr>
                <a:srgbClr val="F3F3F3"/>
              </a:buClr>
              <a:buSzPts val="6200"/>
              <a:buFont typeface="Roboto Medium"/>
              <a:buChar char="-"/>
            </a:pPr>
            <a:r>
              <a:rPr lang="en" sz="6200">
                <a:solidFill>
                  <a:srgbClr val="6AA84F"/>
                </a:solidFill>
                <a:latin typeface="Roboto Medium"/>
                <a:ea typeface="Roboto Medium"/>
                <a:cs typeface="Roboto Medium"/>
                <a:sym typeface="Roboto Medium"/>
              </a:rPr>
              <a:t>Deploy</a:t>
            </a:r>
            <a:r>
              <a:rPr lang="en" sz="6200">
                <a:solidFill>
                  <a:srgbClr val="F3F3F3"/>
                </a:solidFill>
                <a:latin typeface="Roboto Medium"/>
                <a:ea typeface="Roboto Medium"/>
                <a:cs typeface="Roboto Medium"/>
                <a:sym typeface="Roboto Medium"/>
              </a:rPr>
              <a:t> - how to deliver</a:t>
            </a:r>
            <a:endParaRPr sz="6200">
              <a:solidFill>
                <a:srgbClr val="F3F3F3"/>
              </a:solidFill>
              <a:latin typeface="Roboto Medium"/>
              <a:ea typeface="Roboto Medium"/>
              <a:cs typeface="Roboto Medium"/>
              <a:sym typeface="Roboto Medium"/>
            </a:endParaRPr>
          </a:p>
          <a:p>
            <a:pPr indent="0" lvl="0" marL="0" marR="0" rtl="0" algn="l">
              <a:spcBef>
                <a:spcPts val="0"/>
              </a:spcBef>
              <a:spcAft>
                <a:spcPts val="0"/>
              </a:spcAft>
              <a:buNone/>
            </a:pPr>
            <a:r>
              <a:t/>
            </a:r>
            <a:endParaRPr sz="5500">
              <a:solidFill>
                <a:srgbClr val="F3F3F3"/>
              </a:solidFill>
              <a:latin typeface="Roboto Medium"/>
              <a:ea typeface="Roboto Medium"/>
              <a:cs typeface="Roboto Medium"/>
              <a:sym typeface="Roboto Medium"/>
            </a:endParaRPr>
          </a:p>
          <a:p>
            <a:pPr indent="0" lvl="0" marL="457200" marR="0" rtl="0" algn="l">
              <a:spcBef>
                <a:spcPts val="0"/>
              </a:spcBef>
              <a:spcAft>
                <a:spcPts val="0"/>
              </a:spcAft>
              <a:buNone/>
            </a:pPr>
            <a:r>
              <a:t/>
            </a:r>
            <a:endParaRPr sz="2400">
              <a:solidFill>
                <a:srgbClr val="F3F3F3"/>
              </a:solidFill>
              <a:latin typeface="Roboto Medium"/>
              <a:ea typeface="Roboto Medium"/>
              <a:cs typeface="Roboto Medium"/>
              <a:sym typeface="Roboto Medium"/>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36" name="Shape 636"/>
        <p:cNvGrpSpPr/>
        <p:nvPr/>
      </p:nvGrpSpPr>
      <p:grpSpPr>
        <a:xfrm>
          <a:off x="0" y="0"/>
          <a:ext cx="0" cy="0"/>
          <a:chOff x="0" y="0"/>
          <a:chExt cx="0" cy="0"/>
        </a:xfrm>
      </p:grpSpPr>
      <p:sp>
        <p:nvSpPr>
          <p:cNvPr id="637" name="Google Shape;637;p102"/>
          <p:cNvSpPr txBox="1"/>
          <p:nvPr>
            <p:ph type="title"/>
          </p:nvPr>
        </p:nvSpPr>
        <p:spPr>
          <a:xfrm>
            <a:off x="603775" y="31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1C232"/>
                </a:solidFill>
                <a:latin typeface="Roboto Medium"/>
                <a:ea typeface="Roboto Medium"/>
                <a:cs typeface="Roboto Medium"/>
                <a:sym typeface="Roboto Medium"/>
              </a:rPr>
              <a:t>Talking about design</a:t>
            </a:r>
            <a:endParaRPr sz="3600">
              <a:solidFill>
                <a:srgbClr val="F1C232"/>
              </a:solidFill>
              <a:latin typeface="Roboto Medium"/>
              <a:ea typeface="Roboto Medium"/>
              <a:cs typeface="Roboto Medium"/>
              <a:sym typeface="Roboto Medium"/>
            </a:endParaRPr>
          </a:p>
        </p:txBody>
      </p:sp>
      <p:sp>
        <p:nvSpPr>
          <p:cNvPr id="638" name="Google Shape;638;p102"/>
          <p:cNvSpPr/>
          <p:nvPr/>
        </p:nvSpPr>
        <p:spPr>
          <a:xfrm>
            <a:off x="603775" y="1668225"/>
            <a:ext cx="3890100" cy="2296200"/>
          </a:xfrm>
          <a:prstGeom prst="rect">
            <a:avLst/>
          </a:prstGeom>
          <a:solidFill>
            <a:srgbClr val="3D85C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3F3F3"/>
                </a:solidFill>
                <a:latin typeface="Roboto Medium"/>
                <a:ea typeface="Roboto Medium"/>
                <a:cs typeface="Roboto Medium"/>
                <a:sym typeface="Roboto Medium"/>
              </a:rPr>
              <a:t>Does that sound good?</a:t>
            </a:r>
            <a:endParaRPr sz="2400">
              <a:solidFill>
                <a:srgbClr val="F3F3F3"/>
              </a:solidFill>
              <a:latin typeface="Roboto Medium"/>
              <a:ea typeface="Roboto Medium"/>
              <a:cs typeface="Roboto Medium"/>
              <a:sym typeface="Roboto Medium"/>
            </a:endParaRPr>
          </a:p>
          <a:p>
            <a:pPr indent="0" lvl="0" marL="0" rtl="0" algn="l">
              <a:spcBef>
                <a:spcPts val="0"/>
              </a:spcBef>
              <a:spcAft>
                <a:spcPts val="0"/>
              </a:spcAft>
              <a:buNone/>
            </a:pPr>
            <a:r>
              <a:rPr lang="en" sz="2400">
                <a:solidFill>
                  <a:srgbClr val="F3F3F3"/>
                </a:solidFill>
                <a:latin typeface="Roboto Medium"/>
                <a:ea typeface="Roboto Medium"/>
                <a:cs typeface="Roboto Medium"/>
                <a:sym typeface="Roboto Medium"/>
              </a:rPr>
              <a:t>I’ll get back to you later</a:t>
            </a:r>
            <a:endParaRPr sz="2400">
              <a:solidFill>
                <a:srgbClr val="F3F3F3"/>
              </a:solidFill>
              <a:latin typeface="Roboto Medium"/>
              <a:ea typeface="Roboto Medium"/>
              <a:cs typeface="Roboto Medium"/>
              <a:sym typeface="Roboto Medium"/>
            </a:endParaRPr>
          </a:p>
        </p:txBody>
      </p:sp>
      <p:sp>
        <p:nvSpPr>
          <p:cNvPr id="639" name="Google Shape;639;p102"/>
          <p:cNvSpPr/>
          <p:nvPr/>
        </p:nvSpPr>
        <p:spPr>
          <a:xfrm>
            <a:off x="4890850" y="1668225"/>
            <a:ext cx="3890100" cy="2296200"/>
          </a:xfrm>
          <a:prstGeom prst="rect">
            <a:avLst/>
          </a:prstGeom>
          <a:solidFill>
            <a:srgbClr val="FFF2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A61C00"/>
                </a:solidFill>
                <a:latin typeface="Roboto Medium"/>
                <a:ea typeface="Roboto Medium"/>
                <a:cs typeface="Roboto Medium"/>
                <a:sym typeface="Roboto Medium"/>
              </a:rPr>
              <a:t>Does not exist?</a:t>
            </a:r>
            <a:endParaRPr sz="2400">
              <a:solidFill>
                <a:srgbClr val="A61C00"/>
              </a:solidFill>
              <a:latin typeface="Roboto Medium"/>
              <a:ea typeface="Roboto Medium"/>
              <a:cs typeface="Roboto Medium"/>
              <a:sym typeface="Roboto Medium"/>
            </a:endParaRPr>
          </a:p>
          <a:p>
            <a:pPr indent="0" lvl="0" marL="0" rtl="0" algn="l">
              <a:spcBef>
                <a:spcPts val="0"/>
              </a:spcBef>
              <a:spcAft>
                <a:spcPts val="0"/>
              </a:spcAft>
              <a:buNone/>
            </a:pPr>
            <a:r>
              <a:rPr lang="en" sz="2400">
                <a:solidFill>
                  <a:srgbClr val="A61C00"/>
                </a:solidFill>
                <a:latin typeface="Roboto Medium"/>
                <a:ea typeface="Roboto Medium"/>
                <a:cs typeface="Roboto Medium"/>
                <a:sym typeface="Roboto Medium"/>
              </a:rPr>
              <a:t>Invalid</a:t>
            </a:r>
            <a:endParaRPr sz="2400">
              <a:solidFill>
                <a:srgbClr val="A61C00"/>
              </a:solidFill>
              <a:latin typeface="Roboto Medium"/>
              <a:ea typeface="Roboto Medium"/>
              <a:cs typeface="Roboto Medium"/>
              <a:sym typeface="Roboto Medium"/>
            </a:endParaRPr>
          </a:p>
          <a:p>
            <a:pPr indent="0" lvl="0" marL="0" rtl="0" algn="l">
              <a:spcBef>
                <a:spcPts val="0"/>
              </a:spcBef>
              <a:spcAft>
                <a:spcPts val="0"/>
              </a:spcAft>
              <a:buNone/>
            </a:pPr>
            <a:r>
              <a:rPr lang="en" sz="2400">
                <a:solidFill>
                  <a:srgbClr val="A61C00"/>
                </a:solidFill>
                <a:latin typeface="Roboto Medium"/>
                <a:ea typeface="Roboto Medium"/>
                <a:cs typeface="Roboto Medium"/>
                <a:sym typeface="Roboto Medium"/>
              </a:rPr>
              <a:t>I did not receive any response </a:t>
            </a:r>
            <a:endParaRPr sz="2400">
              <a:solidFill>
                <a:srgbClr val="A61C00"/>
              </a:solidFill>
              <a:latin typeface="Roboto Medium"/>
              <a:ea typeface="Roboto Medium"/>
              <a:cs typeface="Roboto Medium"/>
              <a:sym typeface="Roboto Medium"/>
            </a:endParaRPr>
          </a:p>
          <a:p>
            <a:pPr indent="0" lvl="0" marL="0" rtl="0" algn="l">
              <a:spcBef>
                <a:spcPts val="0"/>
              </a:spcBef>
              <a:spcAft>
                <a:spcPts val="0"/>
              </a:spcAft>
              <a:buNone/>
            </a:pPr>
            <a:r>
              <a:t/>
            </a:r>
            <a:endParaRPr>
              <a:solidFill>
                <a:srgbClr val="A61C00"/>
              </a:solidFill>
              <a:latin typeface="Roboto Medium"/>
              <a:ea typeface="Roboto Medium"/>
              <a:cs typeface="Roboto Medium"/>
              <a:sym typeface="Roboto Medium"/>
            </a:endParaRPr>
          </a:p>
        </p:txBody>
      </p:sp>
      <p:sp>
        <p:nvSpPr>
          <p:cNvPr id="640" name="Google Shape;640;p102"/>
          <p:cNvSpPr/>
          <p:nvPr/>
        </p:nvSpPr>
        <p:spPr>
          <a:xfrm>
            <a:off x="603775" y="1152475"/>
            <a:ext cx="3890100" cy="5157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Medium"/>
                <a:ea typeface="Roboto Medium"/>
                <a:cs typeface="Roboto Medium"/>
                <a:sym typeface="Roboto Medium"/>
              </a:rPr>
              <a:t>Bot might say:</a:t>
            </a:r>
            <a:endParaRPr>
              <a:solidFill>
                <a:srgbClr val="F3F3F3"/>
              </a:solidFill>
              <a:latin typeface="Roboto Medium"/>
              <a:ea typeface="Roboto Medium"/>
              <a:cs typeface="Roboto Medium"/>
              <a:sym typeface="Roboto Medium"/>
            </a:endParaRPr>
          </a:p>
        </p:txBody>
      </p:sp>
      <p:sp>
        <p:nvSpPr>
          <p:cNvPr id="641" name="Google Shape;641;p102"/>
          <p:cNvSpPr/>
          <p:nvPr/>
        </p:nvSpPr>
        <p:spPr>
          <a:xfrm>
            <a:off x="4890850" y="1152475"/>
            <a:ext cx="3890100" cy="5157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A61C00"/>
                </a:solidFill>
                <a:latin typeface="Roboto Medium"/>
                <a:ea typeface="Roboto Medium"/>
                <a:cs typeface="Roboto Medium"/>
                <a:sym typeface="Roboto Medium"/>
              </a:rPr>
              <a:t>Bot should never say:</a:t>
            </a:r>
            <a:endParaRPr>
              <a:solidFill>
                <a:srgbClr val="A61C00"/>
              </a:solidFill>
              <a:latin typeface="Roboto Medium"/>
              <a:ea typeface="Roboto Medium"/>
              <a:cs typeface="Roboto Medium"/>
              <a:sym typeface="Roboto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45" name="Shape 645"/>
        <p:cNvGrpSpPr/>
        <p:nvPr/>
      </p:nvGrpSpPr>
      <p:grpSpPr>
        <a:xfrm>
          <a:off x="0" y="0"/>
          <a:ext cx="0" cy="0"/>
          <a:chOff x="0" y="0"/>
          <a:chExt cx="0" cy="0"/>
        </a:xfrm>
      </p:grpSpPr>
      <p:sp>
        <p:nvSpPr>
          <p:cNvPr id="646" name="Google Shape;646;p103"/>
          <p:cNvSpPr txBox="1"/>
          <p:nvPr>
            <p:ph type="title"/>
          </p:nvPr>
        </p:nvSpPr>
        <p:spPr>
          <a:xfrm>
            <a:off x="366800" y="1453850"/>
            <a:ext cx="8395800" cy="18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1C232"/>
                </a:solidFill>
                <a:latin typeface="Roboto Medium"/>
                <a:ea typeface="Roboto Medium"/>
                <a:cs typeface="Roboto Medium"/>
                <a:sym typeface="Roboto Medium"/>
              </a:rPr>
              <a:t>Conversational design checklist</a:t>
            </a:r>
            <a:endParaRPr sz="6000">
              <a:solidFill>
                <a:srgbClr val="F1C232"/>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173" name="Shape 173"/>
        <p:cNvGrpSpPr/>
        <p:nvPr/>
      </p:nvGrpSpPr>
      <p:grpSpPr>
        <a:xfrm>
          <a:off x="0" y="0"/>
          <a:ext cx="0" cy="0"/>
          <a:chOff x="0" y="0"/>
          <a:chExt cx="0" cy="0"/>
        </a:xfrm>
      </p:grpSpPr>
      <p:sp>
        <p:nvSpPr>
          <p:cNvPr id="174" name="Google Shape;174;p32"/>
          <p:cNvSpPr txBox="1"/>
          <p:nvPr/>
        </p:nvSpPr>
        <p:spPr>
          <a:xfrm>
            <a:off x="214000" y="1268050"/>
            <a:ext cx="8700300" cy="360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7200">
              <a:solidFill>
                <a:srgbClr val="1C4587"/>
              </a:solidFill>
              <a:latin typeface="Roboto Medium"/>
              <a:ea typeface="Roboto Medium"/>
              <a:cs typeface="Roboto Medium"/>
              <a:sym typeface="Roboto Medium"/>
            </a:endParaRPr>
          </a:p>
        </p:txBody>
      </p:sp>
      <p:sp>
        <p:nvSpPr>
          <p:cNvPr id="175" name="Google Shape;175;p32"/>
          <p:cNvSpPr txBox="1"/>
          <p:nvPr>
            <p:ph type="title"/>
          </p:nvPr>
        </p:nvSpPr>
        <p:spPr>
          <a:xfrm>
            <a:off x="214000" y="273850"/>
            <a:ext cx="8301300" cy="9942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b="1" lang="en">
                <a:latin typeface="Roboto"/>
                <a:ea typeface="Roboto"/>
                <a:cs typeface="Roboto"/>
                <a:sym typeface="Roboto"/>
              </a:rPr>
              <a:t>Transformation of healthcare with AI</a:t>
            </a:r>
            <a:endParaRPr b="1">
              <a:latin typeface="Roboto"/>
              <a:ea typeface="Roboto"/>
              <a:cs typeface="Roboto"/>
              <a:sym typeface="Roboto"/>
            </a:endParaRPr>
          </a:p>
        </p:txBody>
      </p:sp>
      <p:pic>
        <p:nvPicPr>
          <p:cNvPr id="176" name="Google Shape;176;p32"/>
          <p:cNvPicPr preferRelativeResize="0"/>
          <p:nvPr/>
        </p:nvPicPr>
        <p:blipFill>
          <a:blip r:embed="rId3">
            <a:alphaModFix/>
          </a:blip>
          <a:stretch>
            <a:fillRect/>
          </a:stretch>
        </p:blipFill>
        <p:spPr>
          <a:xfrm>
            <a:off x="5770424" y="1322400"/>
            <a:ext cx="1935249" cy="3333751"/>
          </a:xfrm>
          <a:prstGeom prst="rect">
            <a:avLst/>
          </a:prstGeom>
          <a:noFill/>
          <a:ln>
            <a:noFill/>
          </a:ln>
        </p:spPr>
      </p:pic>
      <p:pic>
        <p:nvPicPr>
          <p:cNvPr id="177" name="Google Shape;177;p32"/>
          <p:cNvPicPr preferRelativeResize="0"/>
          <p:nvPr/>
        </p:nvPicPr>
        <p:blipFill>
          <a:blip r:embed="rId4">
            <a:alphaModFix/>
          </a:blip>
          <a:stretch>
            <a:fillRect/>
          </a:stretch>
        </p:blipFill>
        <p:spPr>
          <a:xfrm>
            <a:off x="1244575" y="1357325"/>
            <a:ext cx="1874768" cy="3333749"/>
          </a:xfrm>
          <a:prstGeom prst="rect">
            <a:avLst/>
          </a:prstGeom>
          <a:noFill/>
          <a:ln>
            <a:noFill/>
          </a:ln>
        </p:spPr>
      </p:pic>
      <p:pic>
        <p:nvPicPr>
          <p:cNvPr id="178" name="Google Shape;178;p32"/>
          <p:cNvPicPr preferRelativeResize="0"/>
          <p:nvPr/>
        </p:nvPicPr>
        <p:blipFill>
          <a:blip r:embed="rId5">
            <a:alphaModFix/>
          </a:blip>
          <a:stretch>
            <a:fillRect/>
          </a:stretch>
        </p:blipFill>
        <p:spPr>
          <a:xfrm>
            <a:off x="3119350" y="1357319"/>
            <a:ext cx="1874775" cy="3333758"/>
          </a:xfrm>
          <a:prstGeom prst="rect">
            <a:avLst/>
          </a:prstGeom>
          <a:noFill/>
          <a:ln>
            <a:noFill/>
          </a:ln>
        </p:spPr>
      </p:pic>
      <p:pic>
        <p:nvPicPr>
          <p:cNvPr id="179" name="Google Shape;179;p32"/>
          <p:cNvPicPr preferRelativeResize="0"/>
          <p:nvPr/>
        </p:nvPicPr>
        <p:blipFill>
          <a:blip r:embed="rId6">
            <a:alphaModFix/>
          </a:blip>
          <a:stretch>
            <a:fillRect/>
          </a:stretch>
        </p:blipFill>
        <p:spPr>
          <a:xfrm>
            <a:off x="619125" y="2141175"/>
            <a:ext cx="1256075" cy="1256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50" name="Shape 650"/>
        <p:cNvGrpSpPr/>
        <p:nvPr/>
      </p:nvGrpSpPr>
      <p:grpSpPr>
        <a:xfrm>
          <a:off x="0" y="0"/>
          <a:ext cx="0" cy="0"/>
          <a:chOff x="0" y="0"/>
          <a:chExt cx="0" cy="0"/>
        </a:xfrm>
      </p:grpSpPr>
      <p:sp>
        <p:nvSpPr>
          <p:cNvPr id="651" name="Google Shape;651;p104"/>
          <p:cNvSpPr txBox="1"/>
          <p:nvPr>
            <p:ph idx="1" type="body"/>
          </p:nvPr>
        </p:nvSpPr>
        <p:spPr>
          <a:xfrm>
            <a:off x="311700" y="1147975"/>
            <a:ext cx="8359500" cy="3412500"/>
          </a:xfrm>
          <a:prstGeom prst="rect">
            <a:avLst/>
          </a:prstGeom>
        </p:spPr>
        <p:txBody>
          <a:bodyPr anchorCtr="0" anchor="t" bIns="91425" lIns="91425" spcFirstLastPara="1" rIns="91425" wrap="square" tIns="91425">
            <a:noAutofit/>
          </a:bodyPr>
          <a:lstStyle/>
          <a:p>
            <a:pPr indent="-565150" lvl="0" marL="457200" rtl="0" algn="l">
              <a:spcBef>
                <a:spcPts val="0"/>
              </a:spcBef>
              <a:spcAft>
                <a:spcPts val="0"/>
              </a:spcAft>
              <a:buClr>
                <a:schemeClr val="lt1"/>
              </a:buClr>
              <a:buSzPts val="5300"/>
              <a:buFont typeface="Roboto"/>
              <a:buChar char="●"/>
            </a:pPr>
            <a:r>
              <a:rPr b="1" lang="en" sz="5300">
                <a:solidFill>
                  <a:schemeClr val="lt1"/>
                </a:solidFill>
                <a:latin typeface="Roboto"/>
                <a:ea typeface="Roboto"/>
                <a:cs typeface="Roboto"/>
                <a:sym typeface="Roboto"/>
              </a:rPr>
              <a:t>Introduce</a:t>
            </a:r>
            <a:r>
              <a:rPr b="1" lang="en" sz="5300">
                <a:solidFill>
                  <a:schemeClr val="lt1"/>
                </a:solidFill>
                <a:latin typeface="Roboto"/>
                <a:ea typeface="Roboto"/>
                <a:cs typeface="Roboto"/>
                <a:sym typeface="Roboto"/>
              </a:rPr>
              <a:t>, provide information, and end conversations gracefully.</a:t>
            </a:r>
            <a:endParaRPr b="1" sz="5300">
              <a:solidFill>
                <a:schemeClr val="lt1"/>
              </a:solidFill>
              <a:latin typeface="Roboto"/>
              <a:ea typeface="Roboto"/>
              <a:cs typeface="Roboto"/>
              <a:sym typeface="Roboto"/>
            </a:endParaRPr>
          </a:p>
          <a:p>
            <a:pPr indent="0" lvl="0" marL="0" rtl="0" algn="l">
              <a:spcBef>
                <a:spcPts val="1600"/>
              </a:spcBef>
              <a:spcAft>
                <a:spcPts val="0"/>
              </a:spcAft>
              <a:buNone/>
            </a:pPr>
            <a:r>
              <a:t/>
            </a:r>
            <a:endParaRPr>
              <a:solidFill>
                <a:srgbClr val="F3F3F3"/>
              </a:solidFill>
            </a:endParaRPr>
          </a:p>
          <a:p>
            <a:pPr indent="0" lvl="0" marL="0" rtl="0" algn="l">
              <a:spcBef>
                <a:spcPts val="1600"/>
              </a:spcBef>
              <a:spcAft>
                <a:spcPts val="1600"/>
              </a:spcAft>
              <a:buNone/>
            </a:pPr>
            <a:r>
              <a:t/>
            </a:r>
            <a:endParaRPr/>
          </a:p>
        </p:txBody>
      </p:sp>
      <p:sp>
        <p:nvSpPr>
          <p:cNvPr id="652" name="Google Shape;652;p104"/>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Greetings and Goodbyes</a:t>
            </a:r>
            <a:endParaRPr b="1">
              <a:solidFill>
                <a:srgbClr val="F1C23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solidFill>
                <a:srgbClr val="F1C23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56" name="Shape 656"/>
        <p:cNvGrpSpPr/>
        <p:nvPr/>
      </p:nvGrpSpPr>
      <p:grpSpPr>
        <a:xfrm>
          <a:off x="0" y="0"/>
          <a:ext cx="0" cy="0"/>
          <a:chOff x="0" y="0"/>
          <a:chExt cx="0" cy="0"/>
        </a:xfrm>
      </p:grpSpPr>
      <p:sp>
        <p:nvSpPr>
          <p:cNvPr id="657" name="Google Shape;657;p105"/>
          <p:cNvSpPr txBox="1"/>
          <p:nvPr>
            <p:ph idx="1" type="body"/>
          </p:nvPr>
        </p:nvSpPr>
        <p:spPr>
          <a:xfrm>
            <a:off x="2794625" y="3699575"/>
            <a:ext cx="5900400" cy="1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 </a:t>
            </a:r>
            <a:endParaRPr>
              <a:solidFill>
                <a:srgbClr val="F3F3F3"/>
              </a:solidFill>
            </a:endParaRPr>
          </a:p>
          <a:p>
            <a:pPr indent="0" lvl="0" marL="0" rtl="0" algn="l">
              <a:spcBef>
                <a:spcPts val="1600"/>
              </a:spcBef>
              <a:spcAft>
                <a:spcPts val="1600"/>
              </a:spcAft>
              <a:buNone/>
            </a:pPr>
            <a:r>
              <a:t/>
            </a:r>
            <a:endParaRPr/>
          </a:p>
        </p:txBody>
      </p:sp>
      <p:sp>
        <p:nvSpPr>
          <p:cNvPr id="658" name="Google Shape;658;p105"/>
          <p:cNvSpPr txBox="1"/>
          <p:nvPr/>
        </p:nvSpPr>
        <p:spPr>
          <a:xfrm>
            <a:off x="457200" y="941350"/>
            <a:ext cx="7717200" cy="3652800"/>
          </a:xfrm>
          <a:prstGeom prst="rect">
            <a:avLst/>
          </a:prstGeom>
          <a:noFill/>
          <a:ln>
            <a:noFill/>
          </a:ln>
        </p:spPr>
        <p:txBody>
          <a:bodyPr anchorCtr="0" anchor="t" bIns="91425" lIns="91425" spcFirstLastPara="1" rIns="91425" wrap="square" tIns="91425">
            <a:noAutofit/>
          </a:bodyPr>
          <a:lstStyle/>
          <a:p>
            <a:pPr indent="-685800" lvl="0" marL="457200" rtl="0" algn="l">
              <a:lnSpc>
                <a:spcPct val="115000"/>
              </a:lnSpc>
              <a:spcBef>
                <a:spcPts val="0"/>
              </a:spcBef>
              <a:spcAft>
                <a:spcPts val="0"/>
              </a:spcAft>
              <a:buClr>
                <a:srgbClr val="FFFFFF"/>
              </a:buClr>
              <a:buSzPts val="7200"/>
              <a:buFont typeface="Roboto Medium"/>
              <a:buChar char="●"/>
            </a:pPr>
            <a:r>
              <a:rPr lang="en" sz="7200">
                <a:solidFill>
                  <a:srgbClr val="FFFFFF"/>
                </a:solidFill>
                <a:latin typeface="Roboto Medium"/>
                <a:ea typeface="Roboto Medium"/>
                <a:cs typeface="Roboto Medium"/>
                <a:sym typeface="Roboto Medium"/>
              </a:rPr>
              <a:t>S</a:t>
            </a:r>
            <a:r>
              <a:rPr lang="en" sz="7200">
                <a:solidFill>
                  <a:srgbClr val="FFFFFF"/>
                </a:solidFill>
                <a:latin typeface="Roboto Medium"/>
                <a:ea typeface="Roboto Medium"/>
                <a:cs typeface="Roboto Medium"/>
                <a:sym typeface="Roboto Medium"/>
              </a:rPr>
              <a:t>ound natural.</a:t>
            </a:r>
            <a:endParaRPr sz="7200">
              <a:solidFill>
                <a:srgbClr val="FFFFFF"/>
              </a:solidFill>
              <a:latin typeface="Roboto Medium"/>
              <a:ea typeface="Roboto Medium"/>
              <a:cs typeface="Roboto Medium"/>
              <a:sym typeface="Roboto Medium"/>
            </a:endParaRPr>
          </a:p>
          <a:p>
            <a:pPr indent="-685800" lvl="0" marL="457200" rtl="0" algn="l">
              <a:lnSpc>
                <a:spcPct val="115000"/>
              </a:lnSpc>
              <a:spcBef>
                <a:spcPts val="0"/>
              </a:spcBef>
              <a:spcAft>
                <a:spcPts val="0"/>
              </a:spcAft>
              <a:buClr>
                <a:srgbClr val="FFFFFF"/>
              </a:buClr>
              <a:buSzPts val="7200"/>
              <a:buFont typeface="Roboto Medium"/>
              <a:buChar char="●"/>
            </a:pPr>
            <a:r>
              <a:rPr lang="en" sz="7200">
                <a:solidFill>
                  <a:srgbClr val="FFFFFF"/>
                </a:solidFill>
                <a:latin typeface="Roboto Medium"/>
                <a:ea typeface="Roboto Medium"/>
                <a:cs typeface="Roboto Medium"/>
                <a:sym typeface="Roboto Medium"/>
              </a:rPr>
              <a:t>Be co-operative.</a:t>
            </a:r>
            <a:endParaRPr sz="7200">
              <a:solidFill>
                <a:srgbClr val="FFFFFF"/>
              </a:solidFill>
              <a:latin typeface="Roboto Medium"/>
              <a:ea typeface="Roboto Medium"/>
              <a:cs typeface="Roboto Medium"/>
              <a:sym typeface="Roboto Medium"/>
            </a:endParaRPr>
          </a:p>
          <a:p>
            <a:pPr indent="-685800" lvl="0" marL="457200" rtl="0" algn="l">
              <a:lnSpc>
                <a:spcPct val="115000"/>
              </a:lnSpc>
              <a:spcBef>
                <a:spcPts val="0"/>
              </a:spcBef>
              <a:spcAft>
                <a:spcPts val="0"/>
              </a:spcAft>
              <a:buClr>
                <a:srgbClr val="FFFFFF"/>
              </a:buClr>
              <a:buSzPts val="7200"/>
              <a:buFont typeface="Roboto Medium"/>
              <a:buChar char="●"/>
            </a:pPr>
            <a:r>
              <a:rPr lang="en" sz="7200">
                <a:solidFill>
                  <a:srgbClr val="FFFFFF"/>
                </a:solidFill>
                <a:latin typeface="Roboto Medium"/>
                <a:ea typeface="Roboto Medium"/>
                <a:cs typeface="Roboto Medium"/>
                <a:sym typeface="Roboto Medium"/>
              </a:rPr>
              <a:t>Take turns.</a:t>
            </a:r>
            <a:endParaRPr sz="7200">
              <a:solidFill>
                <a:srgbClr val="FFFFFF"/>
              </a:solidFill>
              <a:latin typeface="Roboto Medium"/>
              <a:ea typeface="Roboto Medium"/>
              <a:cs typeface="Roboto Medium"/>
              <a:sym typeface="Roboto Medium"/>
            </a:endParaRPr>
          </a:p>
        </p:txBody>
      </p:sp>
      <p:sp>
        <p:nvSpPr>
          <p:cNvPr id="659" name="Google Shape;659;p105"/>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Conversational dialogue</a:t>
            </a:r>
            <a:endParaRPr b="1">
              <a:solidFill>
                <a:srgbClr val="F1C23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solidFill>
                <a:srgbClr val="F1C232"/>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63" name="Shape 663"/>
        <p:cNvGrpSpPr/>
        <p:nvPr/>
      </p:nvGrpSpPr>
      <p:grpSpPr>
        <a:xfrm>
          <a:off x="0" y="0"/>
          <a:ext cx="0" cy="0"/>
          <a:chOff x="0" y="0"/>
          <a:chExt cx="0" cy="0"/>
        </a:xfrm>
      </p:grpSpPr>
      <p:sp>
        <p:nvSpPr>
          <p:cNvPr id="664" name="Google Shape;664;p106"/>
          <p:cNvSpPr txBox="1"/>
          <p:nvPr>
            <p:ph idx="1" type="body"/>
          </p:nvPr>
        </p:nvSpPr>
        <p:spPr>
          <a:xfrm>
            <a:off x="405875" y="959325"/>
            <a:ext cx="8561700" cy="3822600"/>
          </a:xfrm>
          <a:prstGeom prst="rect">
            <a:avLst/>
          </a:prstGeom>
        </p:spPr>
        <p:txBody>
          <a:bodyPr anchorCtr="0" anchor="t" bIns="91425" lIns="91425" spcFirstLastPara="1" rIns="91425" wrap="square" tIns="91425">
            <a:noAutofit/>
          </a:bodyPr>
          <a:lstStyle/>
          <a:p>
            <a:pPr indent="-508000" lvl="0" marL="457200" rtl="0" algn="l">
              <a:spcBef>
                <a:spcPts val="0"/>
              </a:spcBef>
              <a:spcAft>
                <a:spcPts val="0"/>
              </a:spcAft>
              <a:buClr>
                <a:srgbClr val="FFFFFF"/>
              </a:buClr>
              <a:buSzPts val="4400"/>
              <a:buFont typeface="Roboto Medium"/>
              <a:buChar char="●"/>
            </a:pPr>
            <a:r>
              <a:rPr lang="en" sz="4400">
                <a:solidFill>
                  <a:srgbClr val="FFFFFF"/>
                </a:solidFill>
                <a:latin typeface="Roboto Medium"/>
                <a:ea typeface="Roboto Medium"/>
                <a:cs typeface="Roboto Medium"/>
                <a:sym typeface="Roboto Medium"/>
              </a:rPr>
              <a:t>Prevent errors by expecting variations.</a:t>
            </a:r>
            <a:endParaRPr sz="4400">
              <a:solidFill>
                <a:srgbClr val="FFFFFF"/>
              </a:solidFill>
              <a:latin typeface="Roboto Medium"/>
              <a:ea typeface="Roboto Medium"/>
              <a:cs typeface="Roboto Medium"/>
              <a:sym typeface="Roboto Medium"/>
            </a:endParaRPr>
          </a:p>
          <a:p>
            <a:pPr indent="-508000" lvl="0" marL="457200" rtl="0" algn="l">
              <a:spcBef>
                <a:spcPts val="0"/>
              </a:spcBef>
              <a:spcAft>
                <a:spcPts val="0"/>
              </a:spcAft>
              <a:buClr>
                <a:srgbClr val="FFFFFF"/>
              </a:buClr>
              <a:buSzPts val="4400"/>
              <a:buFont typeface="Roboto Medium"/>
              <a:buChar char="●"/>
            </a:pPr>
            <a:r>
              <a:rPr lang="en" sz="4400">
                <a:solidFill>
                  <a:srgbClr val="FFFFFF"/>
                </a:solidFill>
                <a:latin typeface="Roboto Medium"/>
                <a:ea typeface="Roboto Medium"/>
                <a:cs typeface="Roboto Medium"/>
                <a:sym typeface="Roboto Medium"/>
              </a:rPr>
              <a:t>Provide helpful reprompts.</a:t>
            </a:r>
            <a:endParaRPr sz="4400">
              <a:solidFill>
                <a:srgbClr val="FFFFFF"/>
              </a:solidFill>
              <a:latin typeface="Roboto Medium"/>
              <a:ea typeface="Roboto Medium"/>
              <a:cs typeface="Roboto Medium"/>
              <a:sym typeface="Roboto Medium"/>
            </a:endParaRPr>
          </a:p>
          <a:p>
            <a:pPr indent="-508000" lvl="0" marL="457200" rtl="0" algn="l">
              <a:spcBef>
                <a:spcPts val="0"/>
              </a:spcBef>
              <a:spcAft>
                <a:spcPts val="0"/>
              </a:spcAft>
              <a:buClr>
                <a:srgbClr val="FFFFFF"/>
              </a:buClr>
              <a:buSzPts val="4400"/>
              <a:buFont typeface="Roboto Medium"/>
              <a:buChar char="●"/>
            </a:pPr>
            <a:r>
              <a:rPr lang="en" sz="4400">
                <a:solidFill>
                  <a:srgbClr val="FFFFFF"/>
                </a:solidFill>
                <a:latin typeface="Roboto Medium"/>
                <a:ea typeface="Roboto Medium"/>
                <a:cs typeface="Roboto Medium"/>
                <a:sym typeface="Roboto Medium"/>
              </a:rPr>
              <a:t>Fail gracefully.</a:t>
            </a:r>
            <a:endParaRPr sz="4400">
              <a:solidFill>
                <a:srgbClr val="FFFFFF"/>
              </a:solidFill>
              <a:latin typeface="Roboto Medium"/>
              <a:ea typeface="Roboto Medium"/>
              <a:cs typeface="Roboto Medium"/>
              <a:sym typeface="Roboto Medium"/>
            </a:endParaRPr>
          </a:p>
          <a:p>
            <a:pPr indent="-508000" lvl="0" marL="457200" rtl="0" algn="l">
              <a:spcBef>
                <a:spcPts val="0"/>
              </a:spcBef>
              <a:spcAft>
                <a:spcPts val="0"/>
              </a:spcAft>
              <a:buClr>
                <a:srgbClr val="FFFFFF"/>
              </a:buClr>
              <a:buSzPts val="4400"/>
              <a:buFont typeface="Roboto Medium"/>
              <a:buChar char="●"/>
            </a:pPr>
            <a:r>
              <a:rPr lang="en" sz="4400">
                <a:solidFill>
                  <a:srgbClr val="FFFFFF"/>
                </a:solidFill>
                <a:latin typeface="Roboto Medium"/>
                <a:ea typeface="Roboto Medium"/>
                <a:cs typeface="Roboto Medium"/>
                <a:sym typeface="Roboto Medium"/>
              </a:rPr>
              <a:t>Be prepared to help anytime.</a:t>
            </a:r>
            <a:endParaRPr sz="4400">
              <a:solidFill>
                <a:srgbClr val="FFFFFF"/>
              </a:solidFill>
              <a:latin typeface="Roboto Medium"/>
              <a:ea typeface="Roboto Medium"/>
              <a:cs typeface="Roboto Medium"/>
              <a:sym typeface="Roboto Medium"/>
            </a:endParaRPr>
          </a:p>
          <a:p>
            <a:pPr indent="0" lvl="0" marL="0" rtl="0" algn="l">
              <a:spcBef>
                <a:spcPts val="1600"/>
              </a:spcBef>
              <a:spcAft>
                <a:spcPts val="1600"/>
              </a:spcAft>
              <a:buNone/>
            </a:pPr>
            <a:r>
              <a:t/>
            </a:r>
            <a:endParaRPr sz="4400">
              <a:latin typeface="Roboto Medium"/>
              <a:ea typeface="Roboto Medium"/>
              <a:cs typeface="Roboto Medium"/>
              <a:sym typeface="Roboto Medium"/>
            </a:endParaRPr>
          </a:p>
        </p:txBody>
      </p:sp>
      <p:sp>
        <p:nvSpPr>
          <p:cNvPr id="665" name="Google Shape;665;p106"/>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Conversation repair</a:t>
            </a:r>
            <a:endParaRPr b="1">
              <a:solidFill>
                <a:srgbClr val="F1C23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solidFill>
                <a:srgbClr val="F1C23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69" name="Shape 669"/>
        <p:cNvGrpSpPr/>
        <p:nvPr/>
      </p:nvGrpSpPr>
      <p:grpSpPr>
        <a:xfrm>
          <a:off x="0" y="0"/>
          <a:ext cx="0" cy="0"/>
          <a:chOff x="0" y="0"/>
          <a:chExt cx="0" cy="0"/>
        </a:xfrm>
      </p:grpSpPr>
      <p:sp>
        <p:nvSpPr>
          <p:cNvPr id="670" name="Google Shape;670;p107"/>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1C232"/>
                </a:solidFill>
                <a:latin typeface="Roboto"/>
                <a:ea typeface="Roboto"/>
                <a:cs typeface="Roboto"/>
                <a:sym typeface="Roboto"/>
              </a:rPr>
              <a:t>Persona</a:t>
            </a:r>
            <a:endParaRPr b="1">
              <a:solidFill>
                <a:srgbClr val="F1C23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rgbClr val="F1C232"/>
              </a:solidFill>
              <a:latin typeface="Roboto"/>
              <a:ea typeface="Roboto"/>
              <a:cs typeface="Roboto"/>
              <a:sym typeface="Roboto"/>
            </a:endParaRPr>
          </a:p>
          <a:p>
            <a:pPr indent="0" lvl="0" marL="0" rtl="0" algn="l">
              <a:spcBef>
                <a:spcPts val="0"/>
              </a:spcBef>
              <a:spcAft>
                <a:spcPts val="0"/>
              </a:spcAft>
              <a:buNone/>
            </a:pPr>
            <a:r>
              <a:t/>
            </a:r>
            <a:endParaRPr b="1">
              <a:solidFill>
                <a:srgbClr val="F1C232"/>
              </a:solidFill>
              <a:latin typeface="Roboto"/>
              <a:ea typeface="Roboto"/>
              <a:cs typeface="Roboto"/>
              <a:sym typeface="Roboto"/>
            </a:endParaRPr>
          </a:p>
        </p:txBody>
      </p:sp>
      <p:sp>
        <p:nvSpPr>
          <p:cNvPr id="671" name="Google Shape;671;p107"/>
          <p:cNvSpPr txBox="1"/>
          <p:nvPr>
            <p:ph idx="1" type="body"/>
          </p:nvPr>
        </p:nvSpPr>
        <p:spPr>
          <a:xfrm>
            <a:off x="457200" y="1160700"/>
            <a:ext cx="8406300" cy="2822100"/>
          </a:xfrm>
          <a:prstGeom prst="rect">
            <a:avLst/>
          </a:prstGeom>
        </p:spPr>
        <p:txBody>
          <a:bodyPr anchorCtr="0" anchor="t" bIns="91425" lIns="91425" spcFirstLastPara="1" rIns="91425" wrap="square" tIns="91425">
            <a:noAutofit/>
          </a:bodyPr>
          <a:lstStyle/>
          <a:p>
            <a:pPr indent="-736600" lvl="0" marL="457200" rtl="0" algn="l">
              <a:spcBef>
                <a:spcPts val="0"/>
              </a:spcBef>
              <a:spcAft>
                <a:spcPts val="0"/>
              </a:spcAft>
              <a:buClr>
                <a:srgbClr val="F3F3F3"/>
              </a:buClr>
              <a:buSzPts val="8000"/>
              <a:buFont typeface="Roboto"/>
              <a:buChar char="●"/>
            </a:pPr>
            <a:r>
              <a:rPr lang="en" sz="8000">
                <a:solidFill>
                  <a:srgbClr val="F3F3F3"/>
                </a:solidFill>
                <a:latin typeface="Roboto"/>
                <a:ea typeface="Roboto"/>
                <a:cs typeface="Roboto"/>
                <a:sym typeface="Roboto"/>
              </a:rPr>
              <a:t>Stay consistent.</a:t>
            </a:r>
            <a:endParaRPr sz="8000">
              <a:solidFill>
                <a:srgbClr val="F3F3F3"/>
              </a:solidFill>
              <a:latin typeface="Roboto"/>
              <a:ea typeface="Roboto"/>
              <a:cs typeface="Roboto"/>
              <a:sym typeface="Roboto"/>
            </a:endParaRPr>
          </a:p>
          <a:p>
            <a:pPr indent="-736600" lvl="0" marL="457200" rtl="0" algn="l">
              <a:spcBef>
                <a:spcPts val="0"/>
              </a:spcBef>
              <a:spcAft>
                <a:spcPts val="0"/>
              </a:spcAft>
              <a:buClr>
                <a:srgbClr val="F3F3F3"/>
              </a:buClr>
              <a:buSzPts val="8000"/>
              <a:buFont typeface="Roboto"/>
              <a:buChar char="●"/>
            </a:pPr>
            <a:r>
              <a:rPr lang="en" sz="8000">
                <a:solidFill>
                  <a:srgbClr val="F3F3F3"/>
                </a:solidFill>
                <a:latin typeface="Roboto"/>
                <a:ea typeface="Roboto"/>
                <a:cs typeface="Roboto"/>
                <a:sym typeface="Roboto"/>
              </a:rPr>
              <a:t>User retention.</a:t>
            </a:r>
            <a:endParaRPr sz="8000">
              <a:solidFill>
                <a:srgbClr val="F3F3F3"/>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75" name="Shape 675"/>
        <p:cNvGrpSpPr/>
        <p:nvPr/>
      </p:nvGrpSpPr>
      <p:grpSpPr>
        <a:xfrm>
          <a:off x="0" y="0"/>
          <a:ext cx="0" cy="0"/>
          <a:chOff x="0" y="0"/>
          <a:chExt cx="0" cy="0"/>
        </a:xfrm>
      </p:grpSpPr>
      <p:sp>
        <p:nvSpPr>
          <p:cNvPr id="676" name="Google Shape;676;p108"/>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1C232"/>
                </a:solidFill>
                <a:latin typeface="Roboto"/>
                <a:ea typeface="Roboto"/>
                <a:cs typeface="Roboto"/>
                <a:sym typeface="Roboto"/>
              </a:rPr>
              <a:t>Benefits of using Dialogflow</a:t>
            </a:r>
            <a:endParaRPr b="1">
              <a:solidFill>
                <a:srgbClr val="F1C232"/>
              </a:solidFill>
              <a:latin typeface="Roboto"/>
              <a:ea typeface="Roboto"/>
              <a:cs typeface="Roboto"/>
              <a:sym typeface="Roboto"/>
            </a:endParaRPr>
          </a:p>
        </p:txBody>
      </p:sp>
      <p:sp>
        <p:nvSpPr>
          <p:cNvPr id="677" name="Google Shape;677;p108"/>
          <p:cNvSpPr txBox="1"/>
          <p:nvPr>
            <p:ph idx="1" type="body"/>
          </p:nvPr>
        </p:nvSpPr>
        <p:spPr>
          <a:xfrm>
            <a:off x="388125" y="1317825"/>
            <a:ext cx="8520600" cy="3579000"/>
          </a:xfrm>
          <a:prstGeom prst="rect">
            <a:avLst/>
          </a:prstGeom>
        </p:spPr>
        <p:txBody>
          <a:bodyPr anchorCtr="0" anchor="t" bIns="91425" lIns="91425" spcFirstLastPara="1" rIns="91425" wrap="square" tIns="91425">
            <a:noAutofit/>
          </a:bodyPr>
          <a:lstStyle/>
          <a:p>
            <a:pPr indent="-603250" lvl="0" marL="457200" rtl="0" algn="l">
              <a:spcBef>
                <a:spcPts val="0"/>
              </a:spcBef>
              <a:spcAft>
                <a:spcPts val="0"/>
              </a:spcAft>
              <a:buClr>
                <a:srgbClr val="F3F3F3"/>
              </a:buClr>
              <a:buSzPts val="5900"/>
              <a:buFont typeface="Roboto"/>
              <a:buChar char="●"/>
            </a:pPr>
            <a:r>
              <a:rPr lang="en" sz="5900">
                <a:solidFill>
                  <a:srgbClr val="F3F3F3"/>
                </a:solidFill>
                <a:latin typeface="Roboto"/>
                <a:ea typeface="Roboto"/>
                <a:cs typeface="Roboto"/>
                <a:sym typeface="Roboto"/>
              </a:rPr>
              <a:t>Build faster</a:t>
            </a:r>
            <a:endParaRPr sz="2000">
              <a:solidFill>
                <a:srgbClr val="F3F3F3"/>
              </a:solidFill>
              <a:latin typeface="Roboto"/>
              <a:ea typeface="Roboto"/>
              <a:cs typeface="Roboto"/>
              <a:sym typeface="Roboto"/>
            </a:endParaRPr>
          </a:p>
        </p:txBody>
      </p:sp>
    </p:spTree>
  </p:cSld>
  <p:clrMapOvr>
    <a:masterClrMapping/>
  </p:clrMapOvr>
  <mc:AlternateContent>
    <mc:Choice Requires="p14">
      <p:transition spd="med" p14:dur="600">
        <p14:gallery dir="l"/>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81" name="Shape 681"/>
        <p:cNvGrpSpPr/>
        <p:nvPr/>
      </p:nvGrpSpPr>
      <p:grpSpPr>
        <a:xfrm>
          <a:off x="0" y="0"/>
          <a:ext cx="0" cy="0"/>
          <a:chOff x="0" y="0"/>
          <a:chExt cx="0" cy="0"/>
        </a:xfrm>
      </p:grpSpPr>
      <p:sp>
        <p:nvSpPr>
          <p:cNvPr id="682" name="Google Shape;682;p109"/>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1C232"/>
                </a:solidFill>
                <a:latin typeface="Roboto"/>
                <a:ea typeface="Roboto"/>
                <a:cs typeface="Roboto"/>
                <a:sym typeface="Roboto"/>
              </a:rPr>
              <a:t>Benefits of using Dialogflow</a:t>
            </a:r>
            <a:endParaRPr b="1">
              <a:solidFill>
                <a:srgbClr val="F1C232"/>
              </a:solidFill>
              <a:latin typeface="Roboto"/>
              <a:ea typeface="Roboto"/>
              <a:cs typeface="Roboto"/>
              <a:sym typeface="Roboto"/>
            </a:endParaRPr>
          </a:p>
        </p:txBody>
      </p:sp>
      <p:sp>
        <p:nvSpPr>
          <p:cNvPr id="683" name="Google Shape;683;p109"/>
          <p:cNvSpPr txBox="1"/>
          <p:nvPr>
            <p:ph idx="1" type="body"/>
          </p:nvPr>
        </p:nvSpPr>
        <p:spPr>
          <a:xfrm>
            <a:off x="388125" y="1317825"/>
            <a:ext cx="8520600" cy="3579000"/>
          </a:xfrm>
          <a:prstGeom prst="rect">
            <a:avLst/>
          </a:prstGeom>
        </p:spPr>
        <p:txBody>
          <a:bodyPr anchorCtr="0" anchor="t" bIns="91425" lIns="91425" spcFirstLastPara="1" rIns="91425" wrap="square" tIns="91425">
            <a:noAutofit/>
          </a:bodyPr>
          <a:lstStyle/>
          <a:p>
            <a:pPr indent="-603250" lvl="0" marL="457200" rtl="0" algn="l">
              <a:spcBef>
                <a:spcPts val="0"/>
              </a:spcBef>
              <a:spcAft>
                <a:spcPts val="0"/>
              </a:spcAft>
              <a:buClr>
                <a:srgbClr val="073763"/>
              </a:buClr>
              <a:buSzPts val="5900"/>
              <a:buFont typeface="Roboto"/>
              <a:buChar char="●"/>
            </a:pPr>
            <a:r>
              <a:rPr lang="en" sz="5900">
                <a:solidFill>
                  <a:srgbClr val="073763"/>
                </a:solidFill>
                <a:latin typeface="Roboto"/>
                <a:ea typeface="Roboto"/>
                <a:cs typeface="Roboto"/>
                <a:sym typeface="Roboto"/>
              </a:rPr>
              <a:t>Build faster</a:t>
            </a:r>
            <a:endParaRPr sz="5900">
              <a:solidFill>
                <a:srgbClr val="073763"/>
              </a:solidFill>
              <a:latin typeface="Roboto"/>
              <a:ea typeface="Roboto"/>
              <a:cs typeface="Roboto"/>
              <a:sym typeface="Roboto"/>
            </a:endParaRPr>
          </a:p>
          <a:p>
            <a:pPr indent="-603250" lvl="0" marL="457200" rtl="0" algn="l">
              <a:spcBef>
                <a:spcPts val="0"/>
              </a:spcBef>
              <a:spcAft>
                <a:spcPts val="0"/>
              </a:spcAft>
              <a:buClr>
                <a:srgbClr val="F3F3F3"/>
              </a:buClr>
              <a:buSzPts val="5900"/>
              <a:buFont typeface="Roboto"/>
              <a:buChar char="●"/>
            </a:pPr>
            <a:r>
              <a:rPr lang="en" sz="5900">
                <a:solidFill>
                  <a:srgbClr val="F3F3F3"/>
                </a:solidFill>
                <a:latin typeface="Roboto"/>
                <a:ea typeface="Roboto"/>
                <a:cs typeface="Roboto"/>
                <a:sym typeface="Roboto"/>
              </a:rPr>
              <a:t>Engage more efficiently</a:t>
            </a:r>
            <a:endParaRPr sz="2000">
              <a:solidFill>
                <a:srgbClr val="F3F3F3"/>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87" name="Shape 687"/>
        <p:cNvGrpSpPr/>
        <p:nvPr/>
      </p:nvGrpSpPr>
      <p:grpSpPr>
        <a:xfrm>
          <a:off x="0" y="0"/>
          <a:ext cx="0" cy="0"/>
          <a:chOff x="0" y="0"/>
          <a:chExt cx="0" cy="0"/>
        </a:xfrm>
      </p:grpSpPr>
      <p:sp>
        <p:nvSpPr>
          <p:cNvPr id="688" name="Google Shape;688;p110"/>
          <p:cNvSpPr txBox="1"/>
          <p:nvPr>
            <p:ph type="title"/>
          </p:nvPr>
        </p:nvSpPr>
        <p:spPr>
          <a:xfrm>
            <a:off x="311700" y="22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1C232"/>
                </a:solidFill>
                <a:latin typeface="Roboto"/>
                <a:ea typeface="Roboto"/>
                <a:cs typeface="Roboto"/>
                <a:sym typeface="Roboto"/>
              </a:rPr>
              <a:t>Benefits of using Dialogflow</a:t>
            </a:r>
            <a:endParaRPr b="1">
              <a:solidFill>
                <a:srgbClr val="F1C232"/>
              </a:solidFill>
              <a:latin typeface="Roboto"/>
              <a:ea typeface="Roboto"/>
              <a:cs typeface="Roboto"/>
              <a:sym typeface="Roboto"/>
            </a:endParaRPr>
          </a:p>
        </p:txBody>
      </p:sp>
      <p:sp>
        <p:nvSpPr>
          <p:cNvPr id="689" name="Google Shape;689;p110"/>
          <p:cNvSpPr txBox="1"/>
          <p:nvPr>
            <p:ph idx="1" type="body"/>
          </p:nvPr>
        </p:nvSpPr>
        <p:spPr>
          <a:xfrm>
            <a:off x="388125" y="1317825"/>
            <a:ext cx="8520600" cy="3579000"/>
          </a:xfrm>
          <a:prstGeom prst="rect">
            <a:avLst/>
          </a:prstGeom>
        </p:spPr>
        <p:txBody>
          <a:bodyPr anchorCtr="0" anchor="t" bIns="91425" lIns="91425" spcFirstLastPara="1" rIns="91425" wrap="square" tIns="91425">
            <a:noAutofit/>
          </a:bodyPr>
          <a:lstStyle/>
          <a:p>
            <a:pPr indent="-603250" lvl="0" marL="457200" rtl="0" algn="l">
              <a:spcBef>
                <a:spcPts val="0"/>
              </a:spcBef>
              <a:spcAft>
                <a:spcPts val="0"/>
              </a:spcAft>
              <a:buClr>
                <a:srgbClr val="073763"/>
              </a:buClr>
              <a:buSzPts val="5900"/>
              <a:buFont typeface="Roboto"/>
              <a:buChar char="●"/>
            </a:pPr>
            <a:r>
              <a:rPr lang="en" sz="5900">
                <a:solidFill>
                  <a:srgbClr val="073763"/>
                </a:solidFill>
                <a:latin typeface="Roboto"/>
                <a:ea typeface="Roboto"/>
                <a:cs typeface="Roboto"/>
                <a:sym typeface="Roboto"/>
              </a:rPr>
              <a:t>Build Faster</a:t>
            </a:r>
            <a:endParaRPr sz="5900">
              <a:solidFill>
                <a:srgbClr val="073763"/>
              </a:solidFill>
              <a:latin typeface="Roboto"/>
              <a:ea typeface="Roboto"/>
              <a:cs typeface="Roboto"/>
              <a:sym typeface="Roboto"/>
            </a:endParaRPr>
          </a:p>
          <a:p>
            <a:pPr indent="-603250" lvl="0" marL="457200" rtl="0" algn="l">
              <a:spcBef>
                <a:spcPts val="0"/>
              </a:spcBef>
              <a:spcAft>
                <a:spcPts val="0"/>
              </a:spcAft>
              <a:buClr>
                <a:srgbClr val="073763"/>
              </a:buClr>
              <a:buSzPts val="5900"/>
              <a:buFont typeface="Roboto"/>
              <a:buChar char="●"/>
            </a:pPr>
            <a:r>
              <a:rPr lang="en" sz="5900">
                <a:solidFill>
                  <a:srgbClr val="073763"/>
                </a:solidFill>
                <a:latin typeface="Roboto"/>
                <a:ea typeface="Roboto"/>
                <a:cs typeface="Roboto"/>
                <a:sym typeface="Roboto"/>
              </a:rPr>
              <a:t>Engage more efficiently</a:t>
            </a:r>
            <a:endParaRPr sz="5900">
              <a:solidFill>
                <a:srgbClr val="073763"/>
              </a:solidFill>
              <a:latin typeface="Roboto"/>
              <a:ea typeface="Roboto"/>
              <a:cs typeface="Roboto"/>
              <a:sym typeface="Roboto"/>
            </a:endParaRPr>
          </a:p>
          <a:p>
            <a:pPr indent="-603250" lvl="0" marL="457200" rtl="0" algn="l">
              <a:spcBef>
                <a:spcPts val="0"/>
              </a:spcBef>
              <a:spcAft>
                <a:spcPts val="0"/>
              </a:spcAft>
              <a:buClr>
                <a:srgbClr val="F3F3F3"/>
              </a:buClr>
              <a:buSzPts val="5900"/>
              <a:buFont typeface="Roboto"/>
              <a:buChar char="●"/>
            </a:pPr>
            <a:r>
              <a:rPr lang="en" sz="5900">
                <a:solidFill>
                  <a:srgbClr val="F3F3F3"/>
                </a:solidFill>
                <a:latin typeface="Roboto"/>
                <a:ea typeface="Roboto"/>
                <a:cs typeface="Roboto"/>
                <a:sym typeface="Roboto"/>
              </a:rPr>
              <a:t>Maximize reach</a:t>
            </a:r>
            <a:endParaRPr sz="2000">
              <a:solidFill>
                <a:srgbClr val="F3F3F3"/>
              </a:solidFill>
              <a:latin typeface="Roboto"/>
              <a:ea typeface="Roboto"/>
              <a:cs typeface="Roboto"/>
              <a:sym typeface="Robo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93" name="Shape 693"/>
        <p:cNvGrpSpPr/>
        <p:nvPr/>
      </p:nvGrpSpPr>
      <p:grpSpPr>
        <a:xfrm>
          <a:off x="0" y="0"/>
          <a:ext cx="0" cy="0"/>
          <a:chOff x="0" y="0"/>
          <a:chExt cx="0" cy="0"/>
        </a:xfrm>
      </p:grpSpPr>
      <p:pic>
        <p:nvPicPr>
          <p:cNvPr id="694" name="Google Shape;694;p111" title="Screen Recording 2019-09-19 at 10.48.10 PM.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0080"/>
        </a:solidFill>
      </p:bgPr>
    </p:bg>
    <p:spTree>
      <p:nvGrpSpPr>
        <p:cNvPr id="698" name="Shape 698"/>
        <p:cNvGrpSpPr/>
        <p:nvPr/>
      </p:nvGrpSpPr>
      <p:grpSpPr>
        <a:xfrm>
          <a:off x="0" y="0"/>
          <a:ext cx="0" cy="0"/>
          <a:chOff x="0" y="0"/>
          <a:chExt cx="0" cy="0"/>
        </a:xfrm>
      </p:grpSpPr>
      <p:sp>
        <p:nvSpPr>
          <p:cNvPr id="699" name="Google Shape;699;p112"/>
          <p:cNvSpPr txBox="1"/>
          <p:nvPr>
            <p:ph type="title"/>
          </p:nvPr>
        </p:nvSpPr>
        <p:spPr>
          <a:xfrm>
            <a:off x="659475" y="1110050"/>
            <a:ext cx="8045400" cy="15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1C232"/>
                </a:solidFill>
                <a:latin typeface="Roboto Black"/>
                <a:ea typeface="Roboto Black"/>
                <a:cs typeface="Roboto Black"/>
                <a:sym typeface="Roboto Black"/>
              </a:rPr>
              <a:t>Thank you!</a:t>
            </a:r>
            <a:endParaRPr sz="9600">
              <a:solidFill>
                <a:srgbClr val="F1C232"/>
              </a:solidFill>
              <a:latin typeface="Roboto Black"/>
              <a:ea typeface="Roboto Black"/>
              <a:cs typeface="Roboto Black"/>
              <a:sym typeface="Roboto Black"/>
            </a:endParaRPr>
          </a:p>
        </p:txBody>
      </p:sp>
      <p:pic>
        <p:nvPicPr>
          <p:cNvPr id="700" name="Google Shape;700;p112"/>
          <p:cNvPicPr preferRelativeResize="0"/>
          <p:nvPr/>
        </p:nvPicPr>
        <p:blipFill>
          <a:blip r:embed="rId3">
            <a:alphaModFix/>
          </a:blip>
          <a:stretch>
            <a:fillRect/>
          </a:stretch>
        </p:blipFill>
        <p:spPr>
          <a:xfrm>
            <a:off x="1153888" y="2706246"/>
            <a:ext cx="981750" cy="981750"/>
          </a:xfrm>
          <a:prstGeom prst="rect">
            <a:avLst/>
          </a:prstGeom>
          <a:noFill/>
          <a:ln>
            <a:noFill/>
          </a:ln>
        </p:spPr>
      </p:pic>
      <p:sp>
        <p:nvSpPr>
          <p:cNvPr id="701" name="Google Shape;701;p112"/>
          <p:cNvSpPr txBox="1"/>
          <p:nvPr/>
        </p:nvSpPr>
        <p:spPr>
          <a:xfrm>
            <a:off x="2339300" y="2767300"/>
            <a:ext cx="6501300" cy="21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200">
                <a:solidFill>
                  <a:srgbClr val="F3F3F3"/>
                </a:solidFill>
                <a:latin typeface="Roboto"/>
                <a:ea typeface="Roboto"/>
                <a:cs typeface="Roboto"/>
                <a:sym typeface="Roboto"/>
              </a:rPr>
              <a:t>@mitushaarya</a:t>
            </a:r>
            <a:endParaRPr b="1">
              <a:solidFill>
                <a:srgbClr val="F3F3F3"/>
              </a:solidFill>
              <a:latin typeface="Roboto"/>
              <a:ea typeface="Roboto"/>
              <a:cs typeface="Roboto"/>
              <a:sym typeface="Roboto"/>
            </a:endParaRPr>
          </a:p>
        </p:txBody>
      </p:sp>
      <p:pic>
        <p:nvPicPr>
          <p:cNvPr id="702" name="Google Shape;702;p112"/>
          <p:cNvPicPr preferRelativeResize="0"/>
          <p:nvPr/>
        </p:nvPicPr>
        <p:blipFill>
          <a:blip r:embed="rId4">
            <a:alphaModFix/>
          </a:blip>
          <a:stretch>
            <a:fillRect/>
          </a:stretch>
        </p:blipFill>
        <p:spPr>
          <a:xfrm>
            <a:off x="1220125" y="4058250"/>
            <a:ext cx="774600" cy="774600"/>
          </a:xfrm>
          <a:prstGeom prst="rect">
            <a:avLst/>
          </a:prstGeom>
          <a:noFill/>
          <a:ln>
            <a:noFill/>
          </a:ln>
        </p:spPr>
      </p:pic>
      <p:pic>
        <p:nvPicPr>
          <p:cNvPr id="703" name="Google Shape;703;p112"/>
          <p:cNvPicPr preferRelativeResize="0"/>
          <p:nvPr/>
        </p:nvPicPr>
        <p:blipFill>
          <a:blip r:embed="rId5">
            <a:alphaModFix/>
          </a:blip>
          <a:stretch>
            <a:fillRect/>
          </a:stretch>
        </p:blipFill>
        <p:spPr>
          <a:xfrm>
            <a:off x="7102138" y="204550"/>
            <a:ext cx="1876425" cy="188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3"/>
          <p:cNvSpPr txBox="1"/>
          <p:nvPr/>
        </p:nvSpPr>
        <p:spPr>
          <a:xfrm>
            <a:off x="214000" y="1268050"/>
            <a:ext cx="8700300" cy="360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7200">
              <a:solidFill>
                <a:srgbClr val="1C4587"/>
              </a:solidFill>
              <a:latin typeface="Roboto Medium"/>
              <a:ea typeface="Roboto Medium"/>
              <a:cs typeface="Roboto Medium"/>
              <a:sym typeface="Roboto Medium"/>
            </a:endParaRPr>
          </a:p>
        </p:txBody>
      </p:sp>
      <p:sp>
        <p:nvSpPr>
          <p:cNvPr id="185" name="Google Shape;185;p33"/>
          <p:cNvSpPr txBox="1"/>
          <p:nvPr>
            <p:ph type="title"/>
          </p:nvPr>
        </p:nvSpPr>
        <p:spPr>
          <a:xfrm>
            <a:off x="214000" y="273850"/>
            <a:ext cx="8301300" cy="994200"/>
          </a:xfrm>
          <a:prstGeom prst="rect">
            <a:avLst/>
          </a:prstGeom>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457200" rtl="0" algn="l">
              <a:spcBef>
                <a:spcPts val="0"/>
              </a:spcBef>
              <a:spcAft>
                <a:spcPts val="0"/>
              </a:spcAft>
              <a:buNone/>
            </a:pPr>
            <a:r>
              <a:rPr b="1" lang="en" sz="4800">
                <a:solidFill>
                  <a:srgbClr val="38761D"/>
                </a:solidFill>
                <a:latin typeface="Roboto"/>
                <a:ea typeface="Roboto"/>
                <a:cs typeface="Roboto"/>
                <a:sym typeface="Roboto"/>
              </a:rPr>
              <a:t>$10M+</a:t>
            </a:r>
            <a:endParaRPr b="1" sz="4800">
              <a:solidFill>
                <a:srgbClr val="38761D"/>
              </a:solidFill>
              <a:latin typeface="Roboto"/>
              <a:ea typeface="Roboto"/>
              <a:cs typeface="Roboto"/>
              <a:sym typeface="Roboto"/>
            </a:endParaRPr>
          </a:p>
        </p:txBody>
      </p:sp>
      <p:sp>
        <p:nvSpPr>
          <p:cNvPr id="186" name="Google Shape;186;p33"/>
          <p:cNvSpPr txBox="1"/>
          <p:nvPr/>
        </p:nvSpPr>
        <p:spPr>
          <a:xfrm rot="-760838">
            <a:off x="195416" y="1288130"/>
            <a:ext cx="3340068" cy="73894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Medium"/>
                <a:ea typeface="Roboto Medium"/>
                <a:cs typeface="Roboto Medium"/>
                <a:sym typeface="Roboto Medium"/>
              </a:rPr>
              <a:t>Healthy.io</a:t>
            </a:r>
            <a:endParaRPr sz="4800">
              <a:solidFill>
                <a:srgbClr val="FFFFFF"/>
              </a:solidFill>
              <a:latin typeface="Roboto Medium"/>
              <a:ea typeface="Roboto Medium"/>
              <a:cs typeface="Roboto Medium"/>
              <a:sym typeface="Roboto Medium"/>
            </a:endParaRPr>
          </a:p>
          <a:p>
            <a:pPr indent="0" lvl="0" marL="457200" rtl="0" algn="l">
              <a:spcBef>
                <a:spcPts val="0"/>
              </a:spcBef>
              <a:spcAft>
                <a:spcPts val="0"/>
              </a:spcAft>
              <a:buNone/>
            </a:pPr>
            <a:r>
              <a:t/>
            </a:r>
            <a:endParaRPr sz="4200">
              <a:solidFill>
                <a:srgbClr val="1C4587"/>
              </a:solidFill>
              <a:latin typeface="Roboto Medium"/>
              <a:ea typeface="Roboto Medium"/>
              <a:cs typeface="Roboto Medium"/>
              <a:sym typeface="Roboto Medium"/>
            </a:endParaRPr>
          </a:p>
        </p:txBody>
      </p:sp>
      <p:sp>
        <p:nvSpPr>
          <p:cNvPr id="187" name="Google Shape;187;p33"/>
          <p:cNvSpPr txBox="1"/>
          <p:nvPr/>
        </p:nvSpPr>
        <p:spPr>
          <a:xfrm rot="-760946">
            <a:off x="2001570" y="2576483"/>
            <a:ext cx="2463710" cy="73894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Medium"/>
                <a:ea typeface="Roboto Medium"/>
                <a:cs typeface="Roboto Medium"/>
                <a:sym typeface="Roboto Medium"/>
              </a:rPr>
              <a:t>Anokion</a:t>
            </a:r>
            <a:endParaRPr sz="4800">
              <a:solidFill>
                <a:srgbClr val="FFFFFF"/>
              </a:solidFill>
              <a:latin typeface="Roboto Medium"/>
              <a:ea typeface="Roboto Medium"/>
              <a:cs typeface="Roboto Medium"/>
              <a:sym typeface="Roboto Medium"/>
            </a:endParaRPr>
          </a:p>
          <a:p>
            <a:pPr indent="0" lvl="0" marL="0" rtl="0" algn="l">
              <a:spcBef>
                <a:spcPts val="0"/>
              </a:spcBef>
              <a:spcAft>
                <a:spcPts val="0"/>
              </a:spcAft>
              <a:buNone/>
            </a:pPr>
            <a:r>
              <a:t/>
            </a:r>
            <a:endParaRPr sz="4200">
              <a:solidFill>
                <a:srgbClr val="F3F3F3"/>
              </a:solidFill>
              <a:latin typeface="Roboto Medium"/>
              <a:ea typeface="Roboto Medium"/>
              <a:cs typeface="Roboto Medium"/>
              <a:sym typeface="Roboto Medium"/>
            </a:endParaRPr>
          </a:p>
          <a:p>
            <a:pPr indent="0" lvl="0" marL="457200" rtl="0" algn="l">
              <a:spcBef>
                <a:spcPts val="0"/>
              </a:spcBef>
              <a:spcAft>
                <a:spcPts val="0"/>
              </a:spcAft>
              <a:buNone/>
            </a:pPr>
            <a:r>
              <a:t/>
            </a:r>
            <a:endParaRPr sz="4200">
              <a:solidFill>
                <a:srgbClr val="1C4587"/>
              </a:solidFill>
              <a:latin typeface="Roboto Medium"/>
              <a:ea typeface="Roboto Medium"/>
              <a:cs typeface="Roboto Medium"/>
              <a:sym typeface="Roboto Medium"/>
            </a:endParaRPr>
          </a:p>
        </p:txBody>
      </p:sp>
      <p:sp>
        <p:nvSpPr>
          <p:cNvPr id="188" name="Google Shape;188;p33"/>
          <p:cNvSpPr txBox="1"/>
          <p:nvPr/>
        </p:nvSpPr>
        <p:spPr>
          <a:xfrm rot="321">
            <a:off x="5254625" y="3385625"/>
            <a:ext cx="32109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Medium"/>
                <a:ea typeface="Roboto Medium"/>
                <a:cs typeface="Roboto Medium"/>
                <a:sym typeface="Roboto Medium"/>
              </a:rPr>
              <a:t>BiovelocITA</a:t>
            </a:r>
            <a:endParaRPr sz="4200">
              <a:solidFill>
                <a:srgbClr val="FFFFFF"/>
              </a:solidFill>
              <a:latin typeface="Roboto Medium"/>
              <a:ea typeface="Roboto Medium"/>
              <a:cs typeface="Roboto Medium"/>
              <a:sym typeface="Roboto Medium"/>
            </a:endParaRPr>
          </a:p>
          <a:p>
            <a:pPr indent="0" lvl="0" marL="457200" rtl="0" algn="l">
              <a:spcBef>
                <a:spcPts val="0"/>
              </a:spcBef>
              <a:spcAft>
                <a:spcPts val="0"/>
              </a:spcAft>
              <a:buNone/>
            </a:pPr>
            <a:r>
              <a:t/>
            </a:r>
            <a:endParaRPr sz="4200">
              <a:solidFill>
                <a:srgbClr val="1C4587"/>
              </a:solidFill>
              <a:latin typeface="Roboto Medium"/>
              <a:ea typeface="Roboto Medium"/>
              <a:cs typeface="Roboto Medium"/>
              <a:sym typeface="Roboto Medium"/>
            </a:endParaRPr>
          </a:p>
        </p:txBody>
      </p:sp>
      <p:sp>
        <p:nvSpPr>
          <p:cNvPr id="189" name="Google Shape;189;p33"/>
          <p:cNvSpPr txBox="1"/>
          <p:nvPr/>
        </p:nvSpPr>
        <p:spPr>
          <a:xfrm rot="409807">
            <a:off x="4549475" y="1452627"/>
            <a:ext cx="4424601" cy="739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Medium"/>
                <a:ea typeface="Roboto Medium"/>
                <a:cs typeface="Roboto Medium"/>
                <a:sym typeface="Roboto Medium"/>
              </a:rPr>
              <a:t>Genenta Science</a:t>
            </a:r>
            <a:endParaRPr sz="4200">
              <a:solidFill>
                <a:srgbClr val="FFFFFF"/>
              </a:solidFill>
              <a:latin typeface="Roboto Medium"/>
              <a:ea typeface="Roboto Medium"/>
              <a:cs typeface="Roboto Medium"/>
              <a:sym typeface="Roboto Medium"/>
            </a:endParaRPr>
          </a:p>
        </p:txBody>
      </p:sp>
      <p:sp>
        <p:nvSpPr>
          <p:cNvPr id="190" name="Google Shape;190;p33"/>
          <p:cNvSpPr txBox="1"/>
          <p:nvPr/>
        </p:nvSpPr>
        <p:spPr>
          <a:xfrm rot="621">
            <a:off x="2301549" y="4050150"/>
            <a:ext cx="4982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Medium"/>
                <a:ea typeface="Roboto Medium"/>
                <a:cs typeface="Roboto Medium"/>
                <a:sym typeface="Roboto Medium"/>
              </a:rPr>
              <a:t>&amp; many more ...</a:t>
            </a:r>
            <a:endParaRPr sz="4800">
              <a:solidFill>
                <a:srgbClr val="FFFFFF"/>
              </a:solidFill>
              <a:latin typeface="Roboto Medium"/>
              <a:ea typeface="Roboto Medium"/>
              <a:cs typeface="Roboto Medium"/>
              <a:sym typeface="Roboto Medium"/>
            </a:endParaRPr>
          </a:p>
          <a:p>
            <a:pPr indent="0" lvl="0" marL="0" rtl="0" algn="l">
              <a:spcBef>
                <a:spcPts val="0"/>
              </a:spcBef>
              <a:spcAft>
                <a:spcPts val="0"/>
              </a:spcAft>
              <a:buNone/>
            </a:pPr>
            <a:r>
              <a:t/>
            </a:r>
            <a:endParaRPr sz="4200">
              <a:solidFill>
                <a:srgbClr val="F3F3F3"/>
              </a:solidFill>
              <a:latin typeface="Roboto Medium"/>
              <a:ea typeface="Roboto Medium"/>
              <a:cs typeface="Roboto Medium"/>
              <a:sym typeface="Roboto Medium"/>
            </a:endParaRPr>
          </a:p>
          <a:p>
            <a:pPr indent="0" lvl="0" marL="457200" rtl="0" algn="l">
              <a:spcBef>
                <a:spcPts val="0"/>
              </a:spcBef>
              <a:spcAft>
                <a:spcPts val="0"/>
              </a:spcAft>
              <a:buNone/>
            </a:pPr>
            <a:r>
              <a:t/>
            </a:r>
            <a:endParaRPr sz="4200">
              <a:solidFill>
                <a:srgbClr val="1C4587"/>
              </a:solidFill>
              <a:latin typeface="Roboto Medium"/>
              <a:ea typeface="Roboto Medium"/>
              <a:cs typeface="Roboto Medium"/>
              <a:sym typeface="Roboto Medium"/>
            </a:endParaRPr>
          </a:p>
        </p:txBody>
      </p:sp>
      <p:pic>
        <p:nvPicPr>
          <p:cNvPr id="191" name="Google Shape;191;p33"/>
          <p:cNvPicPr preferRelativeResize="0"/>
          <p:nvPr/>
        </p:nvPicPr>
        <p:blipFill>
          <a:blip r:embed="rId4">
            <a:alphaModFix/>
          </a:blip>
          <a:stretch>
            <a:fillRect/>
          </a:stretch>
        </p:blipFill>
        <p:spPr>
          <a:xfrm>
            <a:off x="6807125" y="4333875"/>
            <a:ext cx="2336875" cy="80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